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353" r:id="rId3"/>
    <p:sldId id="354" r:id="rId4"/>
    <p:sldId id="355" r:id="rId5"/>
    <p:sldId id="384" r:id="rId6"/>
    <p:sldId id="391" r:id="rId7"/>
    <p:sldId id="446" r:id="rId8"/>
    <p:sldId id="398" r:id="rId9"/>
    <p:sldId id="394" r:id="rId10"/>
    <p:sldId id="396" r:id="rId11"/>
    <p:sldId id="392" r:id="rId12"/>
    <p:sldId id="393" r:id="rId13"/>
    <p:sldId id="399" r:id="rId14"/>
    <p:sldId id="385" r:id="rId15"/>
    <p:sldId id="400" r:id="rId16"/>
    <p:sldId id="386" r:id="rId17"/>
    <p:sldId id="266" r:id="rId18"/>
    <p:sldId id="358" r:id="rId19"/>
    <p:sldId id="444" r:id="rId20"/>
    <p:sldId id="359" r:id="rId21"/>
    <p:sldId id="361" r:id="rId22"/>
    <p:sldId id="362" r:id="rId23"/>
    <p:sldId id="367" r:id="rId24"/>
    <p:sldId id="383" r:id="rId25"/>
    <p:sldId id="286" r:id="rId26"/>
    <p:sldId id="401" r:id="rId27"/>
    <p:sldId id="402" r:id="rId28"/>
    <p:sldId id="285" r:id="rId29"/>
    <p:sldId id="405" r:id="rId30"/>
    <p:sldId id="277" r:id="rId31"/>
    <p:sldId id="278" r:id="rId32"/>
    <p:sldId id="403" r:id="rId33"/>
    <p:sldId id="284" r:id="rId34"/>
    <p:sldId id="283" r:id="rId35"/>
    <p:sldId id="387" r:id="rId36"/>
    <p:sldId id="445" r:id="rId37"/>
    <p:sldId id="388" r:id="rId38"/>
    <p:sldId id="259" r:id="rId39"/>
    <p:sldId id="258" r:id="rId40"/>
    <p:sldId id="260" r:id="rId41"/>
    <p:sldId id="262" r:id="rId42"/>
    <p:sldId id="264" r:id="rId43"/>
    <p:sldId id="357" r:id="rId44"/>
    <p:sldId id="411" r:id="rId45"/>
    <p:sldId id="414" r:id="rId46"/>
    <p:sldId id="412" r:id="rId47"/>
    <p:sldId id="413" r:id="rId48"/>
    <p:sldId id="415" r:id="rId49"/>
    <p:sldId id="426" r:id="rId50"/>
    <p:sldId id="428" r:id="rId51"/>
    <p:sldId id="429" r:id="rId52"/>
    <p:sldId id="430" r:id="rId53"/>
    <p:sldId id="432" r:id="rId54"/>
    <p:sldId id="434" r:id="rId55"/>
    <p:sldId id="438" r:id="rId56"/>
    <p:sldId id="436" r:id="rId57"/>
    <p:sldId id="437" r:id="rId58"/>
    <p:sldId id="424" r:id="rId59"/>
    <p:sldId id="439" r:id="rId60"/>
    <p:sldId id="440" r:id="rId61"/>
    <p:sldId id="441" r:id="rId62"/>
    <p:sldId id="442" r:id="rId63"/>
    <p:sldId id="443" r:id="rId64"/>
    <p:sldId id="371" r:id="rId65"/>
    <p:sldId id="372" r:id="rId66"/>
    <p:sldId id="373" r:id="rId67"/>
    <p:sldId id="381" r:id="rId68"/>
    <p:sldId id="374" r:id="rId69"/>
    <p:sldId id="375" r:id="rId70"/>
    <p:sldId id="376" r:id="rId71"/>
    <p:sldId id="447" r:id="rId72"/>
    <p:sldId id="378" r:id="rId73"/>
    <p:sldId id="379" r:id="rId74"/>
    <p:sldId id="380" r:id="rId75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18FFD"/>
    <a:srgbClr val="000000"/>
    <a:srgbClr val="001043"/>
    <a:srgbClr val="C1CEFF"/>
    <a:srgbClr val="FCFEB9"/>
    <a:srgbClr val="FFFF00"/>
    <a:srgbClr val="CC00FF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8" autoAdjust="0"/>
    <p:restoredTop sz="94660"/>
  </p:normalViewPr>
  <p:slideViewPr>
    <p:cSldViewPr>
      <p:cViewPr varScale="1">
        <p:scale>
          <a:sx n="74" d="100"/>
          <a:sy n="74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/>
              <a:t>Page </a:t>
            </a:r>
            <a:fld id="{B416B9F5-BC45-4A17-987D-AAB00142AA9F}" type="slidenum">
              <a:rPr lang="en-US" sz="1200"/>
              <a:pPr algn="ctr" defTabSz="868363">
                <a:lnSpc>
                  <a:spcPct val="90000"/>
                </a:lnSpc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/>
              <a:t>Page </a:t>
            </a:r>
            <a:fld id="{BA0E2CB4-DD10-4046-A47F-6D43D8FBB09A}" type="slidenum">
              <a:rPr lang="en-US" sz="1200"/>
              <a:pPr algn="ctr" defTabSz="868363">
                <a:lnSpc>
                  <a:spcPct val="90000"/>
                </a:lnSpc>
              </a:pPr>
              <a:t>‹#›</a:t>
            </a:fld>
            <a:endParaRPr lang="en-US" sz="1200"/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66 Helvetica MediumItalic" charset="0"/>
              </a:rPr>
              <a:t>To play the movies and simulations included, view the presentation in Slide Show Mode.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7" tIns="44450" rIns="90487" bIns="44450"/>
          <a:lstStyle/>
          <a:p>
            <a:endParaRPr lang="en-US" altLang="en-US"/>
          </a:p>
        </p:txBody>
      </p:sp>
      <p:sp>
        <p:nvSpPr>
          <p:cNvPr id="110595" name="Rectangle 3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7" tIns="44450" rIns="90487" bIns="44450"/>
          <a:lstStyle/>
          <a:p>
            <a:endParaRPr lang="en-US" altLang="en-US"/>
          </a:p>
        </p:txBody>
      </p:sp>
      <p:sp>
        <p:nvSpPr>
          <p:cNvPr id="113667" name="Rectangle 1027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90600" y="1981200"/>
            <a:ext cx="71628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99">
                <a:gamma/>
                <a:shade val="46275"/>
                <a:invGamma/>
              </a:srgbClr>
            </a:gs>
            <a:gs pos="100000">
              <a:srgbClr val="CC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96313" y="166688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fld id="{6C237396-24E6-47EA-91A8-F9EB73BCF656}" type="slidenum"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pPr/>
              <a:t>‹#›</a:t>
            </a:fld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fanfare%2007.wa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14.xml"/><Relationship Id="rId1" Type="http://schemas.openxmlformats.org/officeDocument/2006/relationships/video" Target="file:///Z:\My%20Documents\Chemistry%201%20Power%20Point\17M02AN2.avi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file:///Z:\My%20Documents\Chemistry%201%20Power%20Point\17M11AN3.avi" TargetMode="External"/><Relationship Id="rId1" Type="http://schemas.openxmlformats.org/officeDocument/2006/relationships/video" Target="file:///Z:\My%20Documents\Chemistry%201%20Power%20Point\17M11AN2.avi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16.xml"/><Relationship Id="rId1" Type="http://schemas.openxmlformats.org/officeDocument/2006/relationships/video" Target="file:///Z:\My%20Documents\Chemistry%201%20Power%20Point\17S12AN1.avi" TargetMode="Externa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file:///Z:\My%20Documents\Chemistry%201%20Power%20Point\17M03AN1.avi" TargetMode="Externa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sou001\lockers\faculty-staff\nrapp\My%20Documents\Chemistry%201%20Power%20Point\17M02AN1.avi" TargetMode="Externa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sou001\lockers\faculty-staff\nrapp\My%20Documents\Chemistry%201%20Power%20Point\17M02AN2.avi" TargetMode="Externa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sou001\lockers\faculty-staff\nrapp\My%20Documents\Chemistry%201%20Power%20Point\05M14VD1.avi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514600"/>
            <a:ext cx="7785100" cy="417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7162800" cy="1143000"/>
          </a:xfrm>
          <a:noFill/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Chemistry of Acids and Bases</a:t>
            </a:r>
            <a:endParaRPr lang="en-US" altLang="en-US" sz="6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CFEB9"/>
                </a:solidFill>
                <a:latin typeface="Comic Sans MS" pitchFamily="66" charset="0"/>
              </a:rPr>
              <a:t>Name ‘Em!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2457450" cy="3505200"/>
          </a:xfrm>
        </p:spPr>
        <p:txBody>
          <a:bodyPr/>
          <a:lstStyle/>
          <a:p>
            <a:pPr marL="342900" indent="-342900">
              <a:spcAft>
                <a:spcPct val="30000"/>
              </a:spcAft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 </a:t>
            </a:r>
            <a:r>
              <a:rPr 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 marL="342900" indent="-342900">
              <a:spcAft>
                <a:spcPct val="30000"/>
              </a:spcAft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HCl </a:t>
            </a:r>
            <a:r>
              <a:rPr 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Aft>
                <a:spcPct val="30000"/>
              </a:spcAft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342900" indent="-342900">
              <a:spcAft>
                <a:spcPct val="30000"/>
              </a:spcAft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342900" indent="-342900">
              <a:spcAft>
                <a:spcPct val="30000"/>
              </a:spcAft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HIO</a:t>
            </a:r>
            <a:r>
              <a:rPr 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pic>
        <p:nvPicPr>
          <p:cNvPr id="167940" name="fanfare 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167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94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ln w="57150">
            <a:solidFill>
              <a:srgbClr val="FF0066"/>
            </a:solidFill>
          </a:ln>
        </p:spPr>
        <p:txBody>
          <a:bodyPr/>
          <a:lstStyle/>
          <a:p>
            <a:r>
              <a:rPr lang="en-US">
                <a:solidFill>
                  <a:srgbClr val="FCFEB9"/>
                </a:solidFill>
                <a:latin typeface="Comic Sans MS" pitchFamily="66" charset="0"/>
              </a:rPr>
              <a:t>Some Properties of Bases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800600"/>
          </a:xfrm>
        </p:spPr>
        <p:txBody>
          <a:bodyPr/>
          <a:lstStyle/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</a:pPr>
            <a:r>
              <a:rPr lang="en-US" sz="21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Produce OH</a:t>
            </a:r>
            <a:r>
              <a:rPr lang="en-US" sz="2100" b="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1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ions in water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</a:pPr>
            <a:r>
              <a:rPr lang="en-US" sz="21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Taste bitter, chalky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</a:pPr>
            <a:r>
              <a:rPr lang="en-US" sz="21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electrolytes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</a:pPr>
            <a:r>
              <a:rPr lang="en-US" sz="21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Feel soapy, slippery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</a:pPr>
            <a:r>
              <a:rPr lang="en-US" sz="21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 with acids to form salts and water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</a:pPr>
            <a:r>
              <a:rPr lang="en-US" sz="21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greater than 7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</a:pPr>
            <a:r>
              <a:rPr lang="en-US" sz="21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Turns red litmus paper to blue     “</a:t>
            </a:r>
            <a:r>
              <a:rPr lang="en-US" sz="2100" b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1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asic </a:t>
            </a:r>
            <a:r>
              <a:rPr lang="en-US" sz="2100" b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1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lue”</a:t>
            </a:r>
          </a:p>
          <a:p>
            <a:pPr marL="342900" indent="-342900" algn="ctr">
              <a:buFontTx/>
              <a:buNone/>
            </a:pPr>
            <a:endParaRPr lang="en-US" sz="2100">
              <a:solidFill>
                <a:schemeClr val="bg1"/>
              </a:solidFill>
            </a:endParaRPr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6172200" y="2209800"/>
          <a:ext cx="996950" cy="2286000"/>
        </p:xfrm>
        <a:graphic>
          <a:graphicData uri="http://schemas.openxmlformats.org/presentationml/2006/ole">
            <p:oleObj spid="_x0000_s163844" name="Clip" r:id="rId3" imgW="997200" imgH="228636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>
                <a:solidFill>
                  <a:srgbClr val="FCFEB9"/>
                </a:solidFill>
                <a:latin typeface="Comic Sans MS" pitchFamily="66" charset="0"/>
              </a:rPr>
              <a:t>Some Common Bases</a:t>
            </a:r>
            <a:endParaRPr lang="en-US" u="sng">
              <a:solidFill>
                <a:srgbClr val="FCFEB9"/>
              </a:solidFill>
              <a:latin typeface="Comic Sans MS" pitchFamily="66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648200"/>
          </a:xfrm>
        </p:spPr>
        <p:txBody>
          <a:bodyPr/>
          <a:lstStyle/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</a:pPr>
            <a:r>
              <a:rPr lang="en-US" sz="2100" b="0">
                <a:solidFill>
                  <a:schemeClr val="folHlink"/>
                </a:solidFill>
              </a:rPr>
              <a:t>	</a:t>
            </a:r>
            <a:r>
              <a:rPr lang="en-US" sz="21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NaOH	sodium hydroxide	lye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</a:pPr>
            <a:r>
              <a:rPr lang="en-US" sz="21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KOH	potassium hydroxide	liquid soap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</a:pPr>
            <a:r>
              <a:rPr lang="en-US" sz="21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Ba(OH)</a:t>
            </a:r>
            <a:r>
              <a:rPr lang="en-US" sz="2100" b="0" baseline="-25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1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barium hydroxide	stabilizer for plastics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</a:pPr>
            <a:r>
              <a:rPr lang="en-US" sz="21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Mg(OH)</a:t>
            </a:r>
            <a:r>
              <a:rPr lang="en-US" sz="2100" b="0" baseline="-25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1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magnesium hydroxide	“MOM” Milk of magnesia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</a:pPr>
            <a:r>
              <a:rPr lang="en-US" sz="21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Al(OH)</a:t>
            </a:r>
            <a:r>
              <a:rPr lang="en-US" sz="2100" b="0" baseline="-25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	</a:t>
            </a:r>
            <a:r>
              <a:rPr lang="en-US" sz="21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aluminum hydroxide	Maalox (antacid)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CFEB9"/>
                </a:solidFill>
                <a:latin typeface="Comic Sans MS" pitchFamily="66" charset="0"/>
              </a:rPr>
              <a:t>Acid/Base definitions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rgbClr val="C1CEFF"/>
                </a:solidFill>
              </a:rPr>
              <a:t>Definition #1:  Arrhenius (traditional) </a:t>
            </a:r>
          </a:p>
          <a:p>
            <a:endParaRPr lang="en-US" sz="280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Acids – produce H</a:t>
            </a:r>
            <a:r>
              <a:rPr lang="en-US" sz="2400" baseline="30000">
                <a:solidFill>
                  <a:schemeClr val="bg1"/>
                </a:solidFill>
              </a:rPr>
              <a:t>+</a:t>
            </a:r>
            <a:r>
              <a:rPr lang="en-US" sz="2400">
                <a:solidFill>
                  <a:schemeClr val="bg1"/>
                </a:solidFill>
              </a:rPr>
              <a:t> ions (or hydronium ions H</a:t>
            </a:r>
            <a:r>
              <a:rPr lang="en-US" sz="2400" baseline="-25000">
                <a:solidFill>
                  <a:schemeClr val="bg1"/>
                </a:solidFill>
              </a:rPr>
              <a:t>3</a:t>
            </a:r>
            <a:r>
              <a:rPr lang="en-US" sz="2400">
                <a:solidFill>
                  <a:schemeClr val="bg1"/>
                </a:solidFill>
              </a:rPr>
              <a:t>O</a:t>
            </a:r>
            <a:r>
              <a:rPr lang="en-US" sz="2400" baseline="30000">
                <a:solidFill>
                  <a:schemeClr val="bg1"/>
                </a:solidFill>
              </a:rPr>
              <a:t>+</a:t>
            </a:r>
            <a:r>
              <a:rPr lang="en-US" sz="2400">
                <a:solidFill>
                  <a:schemeClr val="bg1"/>
                </a:solidFill>
              </a:rPr>
              <a:t>)</a:t>
            </a:r>
          </a:p>
          <a:p>
            <a:pPr lvl="1"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Bases – produce OH</a:t>
            </a:r>
            <a:r>
              <a:rPr lang="en-US" sz="2400" baseline="30000">
                <a:solidFill>
                  <a:schemeClr val="bg1"/>
                </a:solidFill>
              </a:rPr>
              <a:t>-</a:t>
            </a:r>
            <a:r>
              <a:rPr lang="en-US" sz="2400">
                <a:solidFill>
                  <a:schemeClr val="bg1"/>
                </a:solidFill>
              </a:rPr>
              <a:t> ions</a:t>
            </a:r>
          </a:p>
          <a:p>
            <a:pPr lvl="1"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(problem:  some bases don’t have hydroxide ions!)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2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CFEB9"/>
                </a:solidFill>
              </a:rPr>
              <a:t>Arrhenius acid is a substance that produces H</a:t>
            </a:r>
            <a:r>
              <a:rPr lang="en-US" sz="2400" baseline="30000">
                <a:solidFill>
                  <a:srgbClr val="FCFEB9"/>
                </a:solidFill>
              </a:rPr>
              <a:t>+ </a:t>
            </a:r>
            <a:r>
              <a:rPr lang="en-US" sz="2400">
                <a:solidFill>
                  <a:srgbClr val="FCFEB9"/>
                </a:solidFill>
              </a:rPr>
              <a:t>(H</a:t>
            </a:r>
            <a:r>
              <a:rPr lang="en-US" sz="2400" baseline="-25000">
                <a:solidFill>
                  <a:srgbClr val="FCFEB9"/>
                </a:solidFill>
              </a:rPr>
              <a:t>3</a:t>
            </a:r>
            <a:r>
              <a:rPr lang="en-US" sz="2400">
                <a:solidFill>
                  <a:srgbClr val="FCFEB9"/>
                </a:solidFill>
              </a:rPr>
              <a:t>O</a:t>
            </a:r>
            <a:r>
              <a:rPr lang="en-US" sz="2400" baseline="30000">
                <a:solidFill>
                  <a:srgbClr val="FCFEB9"/>
                </a:solidFill>
              </a:rPr>
              <a:t>+</a:t>
            </a:r>
            <a:r>
              <a:rPr lang="en-US" sz="2400">
                <a:solidFill>
                  <a:srgbClr val="FCFEB9"/>
                </a:solidFill>
              </a:rPr>
              <a:t>) in water</a:t>
            </a:r>
          </a:p>
        </p:txBody>
      </p:sp>
      <p:pic>
        <p:nvPicPr>
          <p:cNvPr id="154627" name="Picture 3" descr="cha56011_0407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86800" cy="1812925"/>
          </a:xfrm>
          <a:prstGeom prst="rect">
            <a:avLst/>
          </a:prstGeom>
          <a:noFill/>
        </p:spPr>
      </p:pic>
      <p:pic>
        <p:nvPicPr>
          <p:cNvPr id="154628" name="Picture 4" descr="cha56011_0408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8686800" cy="2117725"/>
          </a:xfrm>
          <a:prstGeom prst="rect">
            <a:avLst/>
          </a:prstGeom>
          <a:noFill/>
        </p:spPr>
      </p:pic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304800" y="3352800"/>
            <a:ext cx="793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CFEB9"/>
                </a:solidFill>
              </a:rPr>
              <a:t>Arrhenius base is a substance that produces OH</a:t>
            </a:r>
            <a:r>
              <a:rPr lang="en-US" sz="2400" baseline="30000">
                <a:solidFill>
                  <a:srgbClr val="FCFEB9"/>
                </a:solidFill>
              </a:rPr>
              <a:t>- </a:t>
            </a:r>
            <a:r>
              <a:rPr lang="en-US" sz="2400">
                <a:solidFill>
                  <a:srgbClr val="FCFEB9"/>
                </a:solidFill>
              </a:rPr>
              <a:t>in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CFEB9"/>
                </a:solidFill>
                <a:latin typeface="Comic Sans MS" pitchFamily="66" charset="0"/>
              </a:rPr>
              <a:t>Acid/Base Definitions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6019800" cy="4114800"/>
          </a:xfrm>
        </p:spPr>
        <p:txBody>
          <a:bodyPr/>
          <a:lstStyle/>
          <a:p>
            <a:r>
              <a:rPr lang="en-US" sz="2800">
                <a:solidFill>
                  <a:srgbClr val="C1CEFF"/>
                </a:solidFill>
              </a:rPr>
              <a:t>Definition #2: Brønsted – Lowry</a:t>
            </a:r>
          </a:p>
          <a:p>
            <a:endParaRPr lang="en-US" sz="280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sz="2400">
                <a:solidFill>
                  <a:srgbClr val="C1CEFF"/>
                </a:solidFill>
              </a:rPr>
              <a:t>Acids – proton donor</a:t>
            </a:r>
          </a:p>
          <a:p>
            <a:pPr lvl="1">
              <a:buFontTx/>
              <a:buNone/>
            </a:pPr>
            <a:endParaRPr lang="en-US" sz="240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sz="2400">
                <a:solidFill>
                  <a:srgbClr val="C1CEFF"/>
                </a:solidFill>
              </a:rPr>
              <a:t>Bases – proton acceptor</a:t>
            </a:r>
          </a:p>
          <a:p>
            <a:pPr lvl="1">
              <a:buFontTx/>
              <a:buNone/>
            </a:pPr>
            <a:endParaRPr lang="en-US" sz="240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sz="2400">
                <a:solidFill>
                  <a:srgbClr val="C1CEFF"/>
                </a:solidFill>
              </a:rPr>
              <a:t>A “proton” is really just a hydrogen atom that has lost it’s electron!</a:t>
            </a:r>
          </a:p>
        </p:txBody>
      </p:sp>
      <p:pic>
        <p:nvPicPr>
          <p:cNvPr id="172039" name="Picture 7" descr="hydrogen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3810000"/>
            <a:ext cx="2590800" cy="2590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1544638" y="228600"/>
            <a:ext cx="71326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60000"/>
              </a:lnSpc>
            </a:pPr>
            <a:r>
              <a:rPr lang="en-US" sz="2800">
                <a:solidFill>
                  <a:schemeClr val="bg1"/>
                </a:solidFill>
              </a:rPr>
              <a:t>A Br</a:t>
            </a:r>
            <a:r>
              <a:rPr lang="en-US" sz="2800">
                <a:solidFill>
                  <a:schemeClr val="bg1"/>
                </a:solidFill>
                <a:cs typeface="Times New Roman" pitchFamily="18" charset="0"/>
              </a:rPr>
              <a:t>ø</a:t>
            </a:r>
            <a:r>
              <a:rPr lang="en-US" sz="2800">
                <a:solidFill>
                  <a:schemeClr val="bg1"/>
                </a:solidFill>
              </a:rPr>
              <a:t>nsted-Lowry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acid</a:t>
            </a:r>
            <a:r>
              <a:rPr lang="en-US" sz="2800"/>
              <a:t> </a:t>
            </a:r>
            <a:r>
              <a:rPr lang="en-US" sz="2800">
                <a:solidFill>
                  <a:schemeClr val="bg1"/>
                </a:solidFill>
              </a:rPr>
              <a:t>is a proton donor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</a:rPr>
              <a:t>A Br</a:t>
            </a:r>
            <a:r>
              <a:rPr lang="en-US" sz="2800">
                <a:solidFill>
                  <a:schemeClr val="bg1"/>
                </a:solidFill>
                <a:cs typeface="Times New Roman" pitchFamily="18" charset="0"/>
              </a:rPr>
              <a:t>ø</a:t>
            </a:r>
            <a:r>
              <a:rPr lang="en-US" sz="2800">
                <a:solidFill>
                  <a:schemeClr val="bg1"/>
                </a:solidFill>
              </a:rPr>
              <a:t>nsted-Lowry</a:t>
            </a:r>
            <a:r>
              <a:rPr lang="en-US" sz="2800"/>
              <a:t> </a:t>
            </a:r>
            <a:r>
              <a:rPr lang="en-US" sz="2800">
                <a:solidFill>
                  <a:srgbClr val="66FF33"/>
                </a:solidFill>
              </a:rPr>
              <a:t>base</a:t>
            </a:r>
            <a:r>
              <a:rPr lang="en-US" sz="2800"/>
              <a:t> </a:t>
            </a:r>
            <a:r>
              <a:rPr lang="en-US" sz="2800">
                <a:solidFill>
                  <a:schemeClr val="bg1"/>
                </a:solidFill>
              </a:rPr>
              <a:t>is a proton acceptor</a:t>
            </a:r>
          </a:p>
        </p:txBody>
      </p:sp>
      <p:pic>
        <p:nvPicPr>
          <p:cNvPr id="155651" name="Picture 3" descr="cha56011_0408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9438"/>
            <a:ext cx="9144000" cy="2228850"/>
          </a:xfrm>
          <a:prstGeom prst="rect">
            <a:avLst/>
          </a:prstGeom>
          <a:noFill/>
        </p:spPr>
      </p:pic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3060700" y="4800600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7629525" y="4622800"/>
            <a:ext cx="161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66FF33"/>
                </a:solidFill>
              </a:rPr>
              <a:t>conjugate</a:t>
            </a:r>
            <a:r>
              <a:rPr lang="en-US" sz="2000">
                <a:solidFill>
                  <a:srgbClr val="66FF33"/>
                </a:solidFill>
              </a:rPr>
              <a:t> </a:t>
            </a:r>
            <a:r>
              <a:rPr lang="en-US" sz="2400">
                <a:solidFill>
                  <a:srgbClr val="66FF33"/>
                </a:solidFill>
              </a:rPr>
              <a:t>base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533400" y="48006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FF33"/>
                </a:solidFill>
              </a:rPr>
              <a:t>base</a:t>
            </a:r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5638800" y="4635500"/>
            <a:ext cx="161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</a:rPr>
              <a:t>conjugate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ACID-BASE THEORIES</a:t>
            </a:r>
            <a:endParaRPr lang="en-US" altLang="en-US" sz="4800">
              <a:solidFill>
                <a:srgbClr val="063DE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57912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Brønsted definition means NH</a:t>
            </a:r>
            <a:r>
              <a:rPr lang="en-US" alt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water — and water is itself an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124200"/>
            <a:ext cx="5976938" cy="809625"/>
          </a:xfrm>
          <a:prstGeom prst="rect">
            <a:avLst/>
          </a:prstGeom>
          <a:solidFill>
            <a:srgbClr val="C1CEFF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609600" y="1676400"/>
            <a:ext cx="7594600" cy="0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50" name="17M02AN2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2438400" y="4191000"/>
            <a:ext cx="3886200" cy="25146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50"/>
                </p:tgtEl>
              </p:cMediaNode>
            </p:video>
          </p:childTnLst>
        </p:cTn>
      </p:par>
    </p:tnLst>
    <p:bldLst>
      <p:bldP spid="1433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</p:spPr>
        <p:txBody>
          <a:bodyPr/>
          <a:lstStyle/>
          <a:p>
            <a:r>
              <a:rPr lang="en-US" altLang="en-US" sz="4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Conjugate Pairs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536700"/>
            <a:ext cx="8712200" cy="410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914400" y="1447800"/>
            <a:ext cx="7391400" cy="0"/>
          </a:xfrm>
          <a:prstGeom prst="line">
            <a:avLst/>
          </a:prstGeom>
          <a:noFill/>
          <a:ln w="28575">
            <a:solidFill>
              <a:srgbClr val="00279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Learning Check!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Label the acid, base, conjugate acid, and conjugate base in each reaction: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1905000" y="3124200"/>
            <a:ext cx="460533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HCl + OH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sym typeface="Wingdings" pitchFamily="2" charset="2"/>
              </a:rPr>
              <a:t>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  Cl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</a:t>
            </a:r>
            <a:r>
              <a:rPr lang="en-US" sz="2400"/>
              <a:t> </a:t>
            </a:r>
            <a:endParaRPr lang="en-US" sz="2400">
              <a:latin typeface="Trebuchet MS" pitchFamily="34" charset="0"/>
            </a:endParaRPr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1828800" y="4892675"/>
            <a:ext cx="55768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4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sym typeface="Wingdings" pitchFamily="2" charset="2"/>
              </a:rPr>
              <a:t>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  HSO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4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3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+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 and Bases</a:t>
            </a:r>
            <a:endParaRPr lang="en-US" altLang="en-US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8686800" cy="440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838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noFill/>
          <a:ln/>
        </p:spPr>
        <p:txBody>
          <a:bodyPr/>
          <a:lstStyle/>
          <a:p>
            <a:r>
              <a:rPr lang="en-US" altLang="en-US" sz="4400">
                <a:solidFill>
                  <a:srgbClr val="0034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Acids &amp; Base Definitions</a:t>
            </a:r>
            <a:endParaRPr lang="en-US" altLang="en-US" sz="4800">
              <a:solidFill>
                <a:srgbClr val="0034D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48006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Lewis acid - a substance that accepts an electron pair</a:t>
            </a:r>
          </a:p>
        </p:txBody>
      </p:sp>
      <p:pic>
        <p:nvPicPr>
          <p:cNvPr id="109583" name="17M11AN2.avi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6019800" y="1524000"/>
            <a:ext cx="2819400" cy="2349500"/>
          </a:xfrm>
          <a:ln/>
        </p:spPr>
      </p:pic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 w="50800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711200" y="990600"/>
            <a:ext cx="7797800" cy="0"/>
          </a:xfrm>
          <a:prstGeom prst="line">
            <a:avLst/>
          </a:prstGeom>
          <a:noFill/>
          <a:ln w="50800">
            <a:solidFill>
              <a:srgbClr val="0034D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990600" y="4343400"/>
            <a:ext cx="4587875" cy="204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Lewis base - a substance that donates an electron pair</a:t>
            </a: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4800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1CEFF"/>
                </a:solidFill>
              </a:rPr>
              <a:t>Definition #3 – Lewis</a:t>
            </a:r>
            <a:r>
              <a:rPr lang="en-US"/>
              <a:t> </a:t>
            </a:r>
          </a:p>
        </p:txBody>
      </p:sp>
      <p:pic>
        <p:nvPicPr>
          <p:cNvPr id="109586" name="17M11AN3.avi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2"/>
          </p:nvPr>
        </p:nvPicPr>
        <p:blipFill>
          <a:blip r:embed="rId6"/>
          <a:srcRect/>
          <a:stretch>
            <a:fillRect/>
          </a:stretch>
        </p:blipFill>
        <p:spPr>
          <a:xfrm>
            <a:off x="6019800" y="4419600"/>
            <a:ext cx="2895600" cy="21717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9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8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9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09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6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86"/>
                </p:tgtEl>
              </p:cMediaNode>
            </p:video>
          </p:childTnLst>
        </p:cTn>
      </p:par>
    </p:tnLst>
    <p:bldLst>
      <p:bldP spid="109570" grpId="0" build="p" autoUpdateAnimBg="0"/>
      <p:bldP spid="10957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990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Formation of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hydronium ion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also an excellent example.</a:t>
            </a:r>
          </a:p>
          <a:p>
            <a:endParaRPr lang="en-US" alt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990600"/>
          </a:xfrm>
          <a:noFill/>
          <a:ln/>
        </p:spPr>
        <p:txBody>
          <a:bodyPr/>
          <a:lstStyle/>
          <a:p>
            <a:r>
              <a:rPr lang="en-US" altLang="en-US" sz="40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Lewis Acids &amp; Bases</a:t>
            </a:r>
            <a:endParaRPr lang="en-US" altLang="en-US" sz="4800">
              <a:solidFill>
                <a:srgbClr val="FCFEB9"/>
              </a:solidFill>
            </a:endParaRPr>
          </a:p>
        </p:txBody>
      </p:sp>
      <p:sp>
        <p:nvSpPr>
          <p:cNvPr id="112644" name="Line 1028"/>
          <p:cNvSpPr>
            <a:spLocks noChangeShapeType="1"/>
          </p:cNvSpPr>
          <p:nvPr/>
        </p:nvSpPr>
        <p:spPr bwMode="auto">
          <a:xfrm>
            <a:off x="635000" y="1066800"/>
            <a:ext cx="7874000" cy="0"/>
          </a:xfrm>
          <a:prstGeom prst="line">
            <a:avLst/>
          </a:prstGeom>
          <a:noFill/>
          <a:ln w="50800">
            <a:solidFill>
              <a:srgbClr val="790015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Text Box 1029"/>
          <p:cNvSpPr txBox="1">
            <a:spLocks noChangeArrowheads="1"/>
          </p:cNvSpPr>
          <p:nvPr/>
        </p:nvSpPr>
        <p:spPr bwMode="auto">
          <a:xfrm>
            <a:off x="771525" y="4343400"/>
            <a:ext cx="759936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 pair of the new O-H bond originates on the Lewis base.</a:t>
            </a:r>
            <a:endParaRPr lang="en-US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46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449513"/>
            <a:ext cx="5676900" cy="165893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 autoUpdateAnimBg="0"/>
      <p:bldP spid="11264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6858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Lewis Acid/Base Reaction</a:t>
            </a:r>
            <a:endParaRPr lang="en-US" altLang="en-US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1516063"/>
            <a:ext cx="7026275" cy="496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34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Lewis Acid-Base Interactions in Biology</a:t>
            </a:r>
            <a:endParaRPr lang="en-US" alt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heme group in hemoglobin can interact with O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CO.</a:t>
            </a:r>
          </a:p>
          <a:p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Fe ion in hemoglobin is a Lewis acid</a:t>
            </a:r>
          </a:p>
          <a:p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CO can act as Lewis bases</a:t>
            </a: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25913"/>
            <a:ext cx="2895600" cy="20605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660525" y="6284913"/>
            <a:ext cx="1517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/>
              <a:t>Heme group</a:t>
            </a:r>
          </a:p>
        </p:txBody>
      </p:sp>
      <p:pic>
        <p:nvPicPr>
          <p:cNvPr id="122890" name="17S12AN1.avi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1676400"/>
            <a:ext cx="2667000" cy="242411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2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2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0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890"/>
                </p:tgtEl>
              </p:cMediaNode>
            </p:video>
          </p:childTnLst>
        </p:cTn>
      </p:par>
    </p:tnLst>
    <p:bldLst>
      <p:bldP spid="12288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5486400" cy="5638800"/>
          </a:xfrm>
        </p:spPr>
        <p:txBody>
          <a:bodyPr/>
          <a:lstStyle/>
          <a:p>
            <a:pPr algn="l"/>
            <a: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scale</a:t>
            </a:r>
            <a: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 way of expressing the strength of acids and bases.  Instead of using very small numbers, we just use the NEGATIVE power of 10 on the Molarity of the H</a:t>
            </a:r>
            <a:r>
              <a:rPr lang="en-US" baseline="300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(or OH</a:t>
            </a:r>
            <a:r>
              <a:rPr lang="en-US" baseline="300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ion.</a:t>
            </a:r>
            <a:b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 7  = acid</a:t>
            </a:r>
            <a:b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7 = neutral</a:t>
            </a:r>
            <a:b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 7 = base</a:t>
            </a:r>
          </a:p>
        </p:txBody>
      </p:sp>
      <p:pic>
        <p:nvPicPr>
          <p:cNvPr id="151555" name="Picture 3" descr="Zumdahl16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04800"/>
            <a:ext cx="2447925" cy="59436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of Common Substances</a:t>
            </a:r>
            <a:endParaRPr lang="en-US" altLang="en-US" sz="4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95500"/>
            <a:ext cx="8750300" cy="281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>
                <a:solidFill>
                  <a:srgbClr val="FCFEB9"/>
                </a:solidFill>
                <a:latin typeface="Comic Sans MS" pitchFamily="66" charset="0"/>
              </a:rPr>
              <a:t>Calculating the pH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791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>
                <a:solidFill>
                  <a:srgbClr val="FFFF00"/>
                </a:solidFill>
              </a:rPr>
              <a:t>pH = - log [H+]</a:t>
            </a:r>
          </a:p>
          <a:p>
            <a:pPr algn="ctr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(Remember that the [ ] mean Molarity)</a:t>
            </a:r>
            <a:r>
              <a:rPr lang="en-US" sz="3200">
                <a:solidFill>
                  <a:schemeClr val="bg1"/>
                </a:solidFill>
              </a:rPr>
              <a:t/>
            </a:r>
            <a:br>
              <a:rPr lang="en-US" sz="3200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Example:  If [H</a:t>
            </a:r>
            <a:r>
              <a:rPr lang="en-US" sz="2800" baseline="30000">
                <a:solidFill>
                  <a:schemeClr val="bg1"/>
                </a:solidFill>
              </a:rPr>
              <a:t>+</a:t>
            </a:r>
            <a:r>
              <a:rPr lang="en-US" sz="2800">
                <a:solidFill>
                  <a:schemeClr val="bg1"/>
                </a:solidFill>
              </a:rPr>
              <a:t>] = 1 X 10</a:t>
            </a:r>
            <a:r>
              <a:rPr lang="en-US" sz="2800" baseline="30000">
                <a:solidFill>
                  <a:schemeClr val="bg1"/>
                </a:solidFill>
              </a:rPr>
              <a:t>-10</a:t>
            </a:r>
            <a:br>
              <a:rPr lang="en-US" sz="2800" baseline="300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pH = - log 1 X 10</a:t>
            </a:r>
            <a:r>
              <a:rPr lang="en-US" sz="2800" baseline="30000">
                <a:solidFill>
                  <a:schemeClr val="bg1"/>
                </a:solidFill>
              </a:rPr>
              <a:t>-10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pH = - (- 10)	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pH = 10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Example:  If [H</a:t>
            </a:r>
            <a:r>
              <a:rPr lang="en-US" sz="2800" baseline="30000">
                <a:solidFill>
                  <a:schemeClr val="bg1"/>
                </a:solidFill>
              </a:rPr>
              <a:t>+</a:t>
            </a:r>
            <a:r>
              <a:rPr lang="en-US" sz="2800">
                <a:solidFill>
                  <a:schemeClr val="bg1"/>
                </a:solidFill>
              </a:rPr>
              <a:t>] = 1.8 X 10</a:t>
            </a:r>
            <a:r>
              <a:rPr lang="en-US" sz="2800" baseline="30000">
                <a:solidFill>
                  <a:schemeClr val="bg1"/>
                </a:solidFill>
              </a:rPr>
              <a:t>-5</a:t>
            </a:r>
            <a:r>
              <a:rPr lang="en-US" sz="2800">
                <a:solidFill>
                  <a:schemeClr val="bg1"/>
                </a:solidFill>
              </a:rPr>
              <a:t/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pH = - log 1.8 X 10</a:t>
            </a:r>
            <a:r>
              <a:rPr lang="en-US" sz="2800" baseline="30000">
                <a:solidFill>
                  <a:schemeClr val="bg1"/>
                </a:solidFill>
              </a:rPr>
              <a:t>-5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pH = - (- 4.74)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pH = 4.74</a:t>
            </a:r>
          </a:p>
          <a:p>
            <a:pPr>
              <a:buFontTx/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Try These!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191000" cy="41148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the pH of these:</a:t>
            </a:r>
          </a:p>
          <a:p>
            <a:pPr marL="457200" indent="-457200">
              <a:buFontTx/>
              <a:buNone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A 0.15 M solution of Hydrochloric acid</a:t>
            </a:r>
          </a:p>
          <a:p>
            <a:pPr marL="457200" indent="-457200">
              <a:buFontTx/>
              <a:buNone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A 3.00 X 10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-7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 solution of Nitric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543800" cy="838200"/>
          </a:xfrm>
          <a:noFill/>
          <a:ln/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calculations – Solving for H+</a:t>
            </a:r>
            <a:endParaRPr lang="en-US" altLang="en-US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05800" cy="53340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pH of Coke is 3.12, [H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???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pH = - log [H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then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   - pH = log [H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antilog (10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of both</a:t>
            </a:r>
            <a:b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sides and get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en-US" sz="40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-pH  </a:t>
            </a:r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altLang="en-US" sz="40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40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10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-3.12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7.6 x 10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0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*** to find antilog on your calculator, look for “Shift” or “2</a:t>
            </a:r>
            <a:r>
              <a:rPr lang="en-US" altLang="en-US" sz="2000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 </a:t>
            </a: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function” and then the log button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00200"/>
            <a:ext cx="3276600" cy="321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calculations – Solving for H+</a:t>
            </a:r>
            <a:endParaRPr lang="en-US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162800" cy="1447800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solution has a pH of 8.5.  What is the Molarity of hydrogen ions in the solution?</a:t>
            </a:r>
          </a:p>
          <a:p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971800" y="2490788"/>
            <a:ext cx="5715000" cy="4367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= - log [H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8.5 = - log [H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-8.5 = log [H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Antilog -8.5 = antilog (log [H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])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-8.5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[H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3.16 X 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-9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[H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 and Bases</a:t>
            </a:r>
            <a:endParaRPr lang="en-US" altLang="en-US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838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007350" cy="4795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latin typeface="Comic Sans MS" pitchFamily="66" charset="0"/>
              </a:rPr>
              <a:t>More About Water</a:t>
            </a:r>
            <a:endParaRPr lang="en-US" altLang="en-US" sz="4800">
              <a:solidFill>
                <a:schemeClr val="hlink"/>
              </a:solidFill>
            </a:endParaRP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752600"/>
            <a:ext cx="7620000" cy="41148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can function as both an ACID and a BASE.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pure water there can be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AUTOIONIZATION</a:t>
            </a:r>
            <a:endParaRPr lang="en-US" altLang="en-US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4" name="Picture 102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819400"/>
            <a:ext cx="4708525" cy="24495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</p:pic>
      <p:sp>
        <p:nvSpPr>
          <p:cNvPr id="25607" name="Rectangle 1031"/>
          <p:cNvSpPr>
            <a:spLocks noChangeArrowheads="1"/>
          </p:cNvSpPr>
          <p:nvPr/>
        </p:nvSpPr>
        <p:spPr bwMode="auto">
          <a:xfrm>
            <a:off x="609600" y="5410200"/>
            <a:ext cx="7502525" cy="1260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Equilibrium constant for water = K</a:t>
            </a:r>
            <a:r>
              <a:rPr lang="en-US" altLang="en-US" sz="32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w</a:t>
            </a:r>
            <a:endParaRPr lang="en-US" alt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w</a:t>
            </a: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 =  [H</a:t>
            </a:r>
            <a:r>
              <a:rPr lang="en-US" altLang="en-US" sz="32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3</a:t>
            </a: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O</a:t>
            </a:r>
            <a:r>
              <a:rPr lang="en-US" altLang="en-US" sz="3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+</a:t>
            </a: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] [OH</a:t>
            </a:r>
            <a:r>
              <a:rPr lang="en-US" altLang="en-US" sz="3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</a:t>
            </a: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] =</a:t>
            </a:r>
            <a: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 </a:t>
            </a:r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1.00 x 10</a:t>
            </a:r>
            <a:r>
              <a:rPr lang="en-US" altLang="en-US" sz="32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-14</a:t>
            </a:r>
            <a: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at 25 </a:t>
            </a:r>
            <a:r>
              <a:rPr lang="en-US" altLang="en-US" sz="3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</a:t>
            </a:r>
          </a:p>
        </p:txBody>
      </p:sp>
      <p:pic>
        <p:nvPicPr>
          <p:cNvPr id="25612" name="17M03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5943600" y="2819400"/>
            <a:ext cx="2895600" cy="1781175"/>
          </a:xfrm>
          <a:ln/>
        </p:spPr>
      </p:pic>
      <p:sp>
        <p:nvSpPr>
          <p:cNvPr id="25614" name="Text Box 103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56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2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12"/>
                </p:tgtEl>
              </p:cMediaNode>
            </p:video>
          </p:childTnLst>
        </p:cTn>
      </p:par>
    </p:tnLst>
    <p:bldLst>
      <p:bldP spid="25603" grpId="0" build="p" autoUpdateAnimBg="0"/>
      <p:bldP spid="2560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162800" cy="1143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latin typeface="Comic Sans MS" pitchFamily="66" charset="0"/>
              </a:rPr>
              <a:t>More About Water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657600"/>
            <a:ext cx="8153400" cy="25908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32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=  [H</a:t>
            </a:r>
            <a:r>
              <a:rPr lang="en-US" altLang="en-US" sz="32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[OH</a:t>
            </a:r>
            <a:r>
              <a:rPr lang="en-US" alt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 1.00 x 10</a:t>
            </a:r>
            <a:r>
              <a:rPr lang="en-US" alt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-14</a:t>
            </a: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25 </a:t>
            </a:r>
            <a:r>
              <a:rPr lang="en-US" alt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a </a:t>
            </a: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neutral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 [H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 [OH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K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=  [H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[OH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so [H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 [OH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 = 1.00 x 10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-7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</p:txBody>
      </p:sp>
      <p:pic>
        <p:nvPicPr>
          <p:cNvPr id="26628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1003300"/>
            <a:ext cx="6337300" cy="273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357313" y="1038225"/>
            <a:ext cx="29178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FEBTechnical" charset="0"/>
              </a:rPr>
              <a:t>Autoionization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pOH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Since acids and bases are opposites, pH and pOH are opposites!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 does not really exist, but it is useful for changing bases to pH.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 looks at the perspective of a base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pOH = - log [OH</a:t>
            </a:r>
            <a:r>
              <a:rPr lang="en-US" sz="32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Since pH and pOH are on opposite ends,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+ pOH =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pic>
        <p:nvPicPr>
          <p:cNvPr id="3277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7343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371600" y="5943600"/>
            <a:ext cx="1371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CFEB9"/>
                </a:solidFill>
              </a:rPr>
              <a:t>pH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276600" y="5943600"/>
            <a:ext cx="1371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CFEB9"/>
                </a:solidFill>
              </a:rPr>
              <a:t>[H</a:t>
            </a:r>
            <a:r>
              <a:rPr lang="en-US" sz="3200" b="1" baseline="30000">
                <a:solidFill>
                  <a:srgbClr val="FCFEB9"/>
                </a:solidFill>
              </a:rPr>
              <a:t>+</a:t>
            </a:r>
            <a:r>
              <a:rPr lang="en-US" sz="3200" b="1">
                <a:solidFill>
                  <a:srgbClr val="FCFEB9"/>
                </a:solidFill>
              </a:rPr>
              <a:t>]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181600" y="5943600"/>
            <a:ext cx="1371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CFEB9"/>
                </a:solidFill>
              </a:rPr>
              <a:t>[OH</a:t>
            </a:r>
            <a:r>
              <a:rPr lang="en-US" sz="3200" b="1" baseline="30000">
                <a:solidFill>
                  <a:srgbClr val="FCFEB9"/>
                </a:solidFill>
              </a:rPr>
              <a:t>-</a:t>
            </a:r>
            <a:r>
              <a:rPr lang="en-US" sz="3200" b="1">
                <a:solidFill>
                  <a:srgbClr val="FCFEB9"/>
                </a:solidFill>
              </a:rPr>
              <a:t>]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7086600" y="5943600"/>
            <a:ext cx="1371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CFEB9"/>
                </a:solidFill>
              </a:rPr>
              <a:t>pOH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324600" cy="838200"/>
          </a:xfrm>
          <a:noFill/>
          <a:ln/>
        </p:spPr>
        <p:txBody>
          <a:bodyPr/>
          <a:lstStyle/>
          <a:p>
            <a:pPr algn="l"/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[H</a:t>
            </a:r>
            <a:r>
              <a:rPr lang="en-US" altLang="en-US" sz="4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US" altLang="en-US" sz="40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], [OH</a:t>
            </a:r>
            <a:r>
              <a:rPr lang="en-US" altLang="en-US" sz="40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 and pH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51054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pH of the 					0.0010 M NaOH solution?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[OH-] = 0.0010 (or 1.0 X 10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pOH = - log 0.0010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pOH = 3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 = 14 – 3 = 11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 K</a:t>
            </a:r>
            <a:r>
              <a:rPr lang="en-US" alt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[H</a:t>
            </a:r>
            <a:r>
              <a:rPr lang="en-US" alt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[OH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baseline="-25000">
                <a:solidFill>
                  <a:schemeClr val="bg1"/>
                </a:solidFill>
              </a:rPr>
              <a:t>3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 =  1.0 x 10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-11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= - log (1.0 x 10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-11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11.00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n-US" altLang="en-US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1749" name="Object 5"/>
          <p:cNvGraphicFramePr>
            <a:graphicFrameLocks/>
          </p:cNvGraphicFramePr>
          <p:nvPr/>
        </p:nvGraphicFramePr>
        <p:xfrm>
          <a:off x="5915025" y="4200525"/>
          <a:ext cx="2622550" cy="2317750"/>
        </p:xfrm>
        <a:graphic>
          <a:graphicData uri="http://schemas.openxmlformats.org/presentationml/2006/ole">
            <p:oleObj spid="_x0000_s31749" name="Microsoft ClipArt Gallery" r:id="rId3" imgW="5270500" imgH="4660900" progId="MS_ClipArt_Gallery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919163" y="320675"/>
            <a:ext cx="81803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66FF33"/>
                </a:solidFill>
              </a:rPr>
              <a:t>The pH of rainwater collected in a certain region of the northeastern United States on a particular day was 4.82.  What is the H</a:t>
            </a:r>
            <a:r>
              <a:rPr lang="en-US" sz="2400" b="1" baseline="30000">
                <a:solidFill>
                  <a:srgbClr val="66FF33"/>
                </a:solidFill>
              </a:rPr>
              <a:t>+</a:t>
            </a:r>
            <a:r>
              <a:rPr lang="en-US" sz="2400" b="1">
                <a:solidFill>
                  <a:srgbClr val="66FF33"/>
                </a:solidFill>
              </a:rPr>
              <a:t> ion concentration of the rainwater?</a:t>
            </a:r>
            <a:endParaRPr lang="en-US" sz="2000" b="1">
              <a:solidFill>
                <a:srgbClr val="66FF33"/>
              </a:solidFill>
            </a:endParaRPr>
          </a:p>
        </p:txBody>
      </p:sp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152400" y="76200"/>
          <a:ext cx="717550" cy="1368425"/>
        </p:xfrm>
        <a:graphic>
          <a:graphicData uri="http://schemas.openxmlformats.org/presentationml/2006/ole">
            <p:oleObj spid="_x0000_s157699" name="Clip" r:id="rId3" imgW="856440" imgH="1637640" progId="MS_ClipArt_Gallery.2">
              <p:embed/>
            </p:oleObj>
          </a:graphicData>
        </a:graphic>
      </p:graphicFrame>
      <p:grpSp>
        <p:nvGrpSpPr>
          <p:cNvPr id="157704" name="Group 8"/>
          <p:cNvGrpSpPr>
            <a:grpSpLocks/>
          </p:cNvGrpSpPr>
          <p:nvPr/>
        </p:nvGrpSpPr>
        <p:grpSpPr bwMode="auto">
          <a:xfrm>
            <a:off x="152400" y="2987675"/>
            <a:ext cx="8991600" cy="1368425"/>
            <a:chOff x="96" y="1882"/>
            <a:chExt cx="5664" cy="862"/>
          </a:xfrm>
        </p:grpSpPr>
        <p:sp>
          <p:nvSpPr>
            <p:cNvPr id="157705" name="Text Box 9"/>
            <p:cNvSpPr txBox="1">
              <a:spLocks noChangeArrowheads="1"/>
            </p:cNvSpPr>
            <p:nvPr/>
          </p:nvSpPr>
          <p:spPr bwMode="auto">
            <a:xfrm>
              <a:off x="528" y="2036"/>
              <a:ext cx="52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66FF33"/>
                  </a:solidFill>
                </a:rPr>
                <a:t>The OH</a:t>
              </a:r>
              <a:r>
                <a:rPr lang="en-US" sz="2400" b="1" baseline="30000">
                  <a:solidFill>
                    <a:srgbClr val="66FF33"/>
                  </a:solidFill>
                </a:rPr>
                <a:t>-</a:t>
              </a:r>
              <a:r>
                <a:rPr lang="en-US" sz="2400" b="1">
                  <a:solidFill>
                    <a:srgbClr val="66FF33"/>
                  </a:solidFill>
                </a:rPr>
                <a:t> ion concentration of a blood sample is </a:t>
              </a:r>
              <a:br>
                <a:rPr lang="en-US" sz="2400" b="1">
                  <a:solidFill>
                    <a:srgbClr val="66FF33"/>
                  </a:solidFill>
                </a:rPr>
              </a:br>
              <a:r>
                <a:rPr lang="en-US" sz="2400" b="1">
                  <a:solidFill>
                    <a:srgbClr val="66FF33"/>
                  </a:solidFill>
                </a:rPr>
                <a:t>2.5 x 10</a:t>
              </a:r>
              <a:r>
                <a:rPr lang="en-US" sz="2400" b="1" baseline="30000">
                  <a:solidFill>
                    <a:srgbClr val="66FF33"/>
                  </a:solidFill>
                </a:rPr>
                <a:t>-7 </a:t>
              </a:r>
              <a:r>
                <a:rPr lang="en-US" sz="2400" b="1">
                  <a:solidFill>
                    <a:srgbClr val="66FF33"/>
                  </a:solidFill>
                </a:rPr>
                <a:t>M.  What is the pH of the blood?</a:t>
              </a:r>
              <a:endParaRPr lang="en-US" sz="2000" b="1">
                <a:solidFill>
                  <a:srgbClr val="66FF33"/>
                </a:solidFill>
              </a:endParaRPr>
            </a:p>
          </p:txBody>
        </p:sp>
        <p:graphicFrame>
          <p:nvGraphicFramePr>
            <p:cNvPr id="157706" name="Object 10"/>
            <p:cNvGraphicFramePr>
              <a:graphicFrameLocks noChangeAspect="1"/>
            </p:cNvGraphicFramePr>
            <p:nvPr/>
          </p:nvGraphicFramePr>
          <p:xfrm>
            <a:off x="96" y="1882"/>
            <a:ext cx="452" cy="862"/>
          </p:xfrm>
          <a:graphic>
            <a:graphicData uri="http://schemas.openxmlformats.org/presentationml/2006/ole">
              <p:oleObj spid="_x0000_s157706" name="Clip" r:id="rId4" imgW="856440" imgH="1637640" progId="MS_ClipArt_Gallery.2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1143000" y="7620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4206875" y="271621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4038600" y="152400"/>
            <a:ext cx="16002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[OH</a:t>
            </a:r>
            <a:r>
              <a:rPr lang="en-US" sz="36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533400" y="3048000"/>
            <a:ext cx="1752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[H</a:t>
            </a:r>
            <a:r>
              <a:rPr lang="en-US" sz="3600" b="1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sz="3600" b="1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</a:t>
            </a: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7010400" y="3048000"/>
            <a:ext cx="1752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pOH</a:t>
            </a:r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3733800" y="5715000"/>
            <a:ext cx="1752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</a:t>
            </a:r>
          </a:p>
        </p:txBody>
      </p:sp>
      <p:sp>
        <p:nvSpPr>
          <p:cNvPr id="284680" name="Line 8"/>
          <p:cNvSpPr>
            <a:spLocks noChangeShapeType="1"/>
          </p:cNvSpPr>
          <p:nvPr/>
        </p:nvSpPr>
        <p:spPr bwMode="auto">
          <a:xfrm flipV="1">
            <a:off x="1981200" y="990600"/>
            <a:ext cx="2133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1" name="Line 9"/>
          <p:cNvSpPr>
            <a:spLocks noChangeShapeType="1"/>
          </p:cNvSpPr>
          <p:nvPr/>
        </p:nvSpPr>
        <p:spPr bwMode="auto">
          <a:xfrm flipH="1">
            <a:off x="1676400" y="762000"/>
            <a:ext cx="2133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2" name="Line 10"/>
          <p:cNvSpPr>
            <a:spLocks noChangeShapeType="1"/>
          </p:cNvSpPr>
          <p:nvPr/>
        </p:nvSpPr>
        <p:spPr bwMode="auto">
          <a:xfrm flipV="1">
            <a:off x="5334000" y="4114800"/>
            <a:ext cx="2133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 flipH="1">
            <a:off x="5029200" y="3886200"/>
            <a:ext cx="2133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 rot="16320000" flipV="1">
            <a:off x="5600700" y="1028700"/>
            <a:ext cx="2133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 rot="16320000" flipH="1">
            <a:off x="5332413" y="1293813"/>
            <a:ext cx="2057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6" name="Line 14"/>
          <p:cNvSpPr>
            <a:spLocks noChangeShapeType="1"/>
          </p:cNvSpPr>
          <p:nvPr/>
        </p:nvSpPr>
        <p:spPr bwMode="auto">
          <a:xfrm rot="16320000" flipV="1">
            <a:off x="2173288" y="3849688"/>
            <a:ext cx="2133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7" name="Line 15"/>
          <p:cNvSpPr>
            <a:spLocks noChangeShapeType="1"/>
          </p:cNvSpPr>
          <p:nvPr/>
        </p:nvSpPr>
        <p:spPr bwMode="auto">
          <a:xfrm rot="16320000" flipH="1">
            <a:off x="1905000" y="4114800"/>
            <a:ext cx="2057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8" name="Text Box 16"/>
          <p:cNvSpPr txBox="1">
            <a:spLocks noChangeArrowheads="1"/>
          </p:cNvSpPr>
          <p:nvPr/>
        </p:nvSpPr>
        <p:spPr bwMode="auto">
          <a:xfrm rot="3073826">
            <a:off x="6306344" y="1386681"/>
            <a:ext cx="11588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-pOH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4689" name="Text Box 17"/>
          <p:cNvSpPr txBox="1">
            <a:spLocks noChangeArrowheads="1"/>
          </p:cNvSpPr>
          <p:nvPr/>
        </p:nvSpPr>
        <p:spPr bwMode="auto">
          <a:xfrm rot="3073826">
            <a:off x="3047207" y="4264818"/>
            <a:ext cx="9715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sz="2800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-pH</a:t>
            </a:r>
            <a:endParaRPr lang="en-US" sz="2800">
              <a:solidFill>
                <a:srgbClr val="1008A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4690" name="Text Box 18"/>
          <p:cNvSpPr txBox="1">
            <a:spLocks noChangeArrowheads="1"/>
          </p:cNvSpPr>
          <p:nvPr/>
        </p:nvSpPr>
        <p:spPr bwMode="auto">
          <a:xfrm rot="3073826">
            <a:off x="1851025" y="4918076"/>
            <a:ext cx="1493837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-Log[H</a:t>
            </a:r>
            <a:r>
              <a:rPr lang="en-US" sz="2800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</p:txBody>
      </p:sp>
      <p:sp>
        <p:nvSpPr>
          <p:cNvPr id="284691" name="Text Box 19"/>
          <p:cNvSpPr txBox="1">
            <a:spLocks noChangeArrowheads="1"/>
          </p:cNvSpPr>
          <p:nvPr/>
        </p:nvSpPr>
        <p:spPr bwMode="auto">
          <a:xfrm rot="3073826">
            <a:off x="5087144" y="2029619"/>
            <a:ext cx="1708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Log[OH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</p:txBody>
      </p:sp>
      <p:sp>
        <p:nvSpPr>
          <p:cNvPr id="284692" name="Text Box 20"/>
          <p:cNvSpPr txBox="1">
            <a:spLocks noChangeArrowheads="1"/>
          </p:cNvSpPr>
          <p:nvPr/>
        </p:nvSpPr>
        <p:spPr bwMode="auto">
          <a:xfrm rot="19069411">
            <a:off x="5053013" y="4310063"/>
            <a:ext cx="1627187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14 - pOH</a:t>
            </a:r>
          </a:p>
        </p:txBody>
      </p:sp>
      <p:sp>
        <p:nvSpPr>
          <p:cNvPr id="284693" name="Text Box 21"/>
          <p:cNvSpPr txBox="1">
            <a:spLocks noChangeArrowheads="1"/>
          </p:cNvSpPr>
          <p:nvPr/>
        </p:nvSpPr>
        <p:spPr bwMode="auto">
          <a:xfrm rot="19069411">
            <a:off x="5886450" y="5183188"/>
            <a:ext cx="13509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14 - pH</a:t>
            </a:r>
          </a:p>
        </p:txBody>
      </p:sp>
      <p:sp>
        <p:nvSpPr>
          <p:cNvPr id="284694" name="Text Box 22"/>
          <p:cNvSpPr txBox="1">
            <a:spLocks noChangeArrowheads="1"/>
          </p:cNvSpPr>
          <p:nvPr/>
        </p:nvSpPr>
        <p:spPr bwMode="auto">
          <a:xfrm rot="19069411">
            <a:off x="1474788" y="808038"/>
            <a:ext cx="1801812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1.0 x 10</a:t>
            </a:r>
            <a:r>
              <a:rPr lang="en-US" sz="2800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-14</a:t>
            </a:r>
            <a:endParaRPr lang="en-US" sz="2800">
              <a:solidFill>
                <a:srgbClr val="1008A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[OH</a:t>
            </a:r>
            <a:r>
              <a:rPr lang="en-US" sz="2800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</p:txBody>
      </p:sp>
      <p:sp>
        <p:nvSpPr>
          <p:cNvPr id="284695" name="Text Box 23"/>
          <p:cNvSpPr txBox="1">
            <a:spLocks noChangeArrowheads="1"/>
          </p:cNvSpPr>
          <p:nvPr/>
        </p:nvSpPr>
        <p:spPr bwMode="auto">
          <a:xfrm rot="19069411">
            <a:off x="2514600" y="1830388"/>
            <a:ext cx="1801813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1.0 x 10</a:t>
            </a:r>
            <a:r>
              <a:rPr lang="en-US" sz="28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-14</a:t>
            </a:r>
            <a:endParaRPr lang="en-US" sz="2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[H</a:t>
            </a:r>
            <a:r>
              <a:rPr lang="en-US" sz="28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838200" y="15875"/>
            <a:ext cx="753903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</a:rPr>
              <a:t>Calculating [H</a:t>
            </a:r>
            <a:r>
              <a:rPr lang="en-US" sz="3200" b="1" baseline="-25000">
                <a:solidFill>
                  <a:schemeClr val="hlink"/>
                </a:solidFill>
              </a:rPr>
              <a:t>3</a:t>
            </a:r>
            <a:r>
              <a:rPr lang="en-US" sz="3200" b="1">
                <a:solidFill>
                  <a:schemeClr val="hlink"/>
                </a:solidFill>
              </a:rPr>
              <a:t>O</a:t>
            </a:r>
            <a:r>
              <a:rPr lang="en-US" sz="3200" b="1" baseline="30000">
                <a:solidFill>
                  <a:schemeClr val="hlink"/>
                </a:solidFill>
              </a:rPr>
              <a:t>+</a:t>
            </a:r>
            <a:r>
              <a:rPr lang="en-US" sz="3200" b="1">
                <a:solidFill>
                  <a:schemeClr val="hlink"/>
                </a:solidFill>
              </a:rPr>
              <a:t>], pH, [OH</a:t>
            </a:r>
            <a:r>
              <a:rPr lang="en-US" sz="3200" b="1" baseline="30000">
                <a:solidFill>
                  <a:schemeClr val="hlink"/>
                </a:solidFill>
              </a:rPr>
              <a:t>-</a:t>
            </a:r>
            <a:r>
              <a:rPr lang="en-US" sz="3200" b="1">
                <a:solidFill>
                  <a:schemeClr val="hlink"/>
                </a:solidFill>
              </a:rPr>
              <a:t>], and pOH</a:t>
            </a:r>
          </a:p>
        </p:txBody>
      </p:sp>
      <p:sp>
        <p:nvSpPr>
          <p:cNvPr id="158723" name="Line 3"/>
          <p:cNvSpPr>
            <a:spLocks noChangeShapeType="1"/>
          </p:cNvSpPr>
          <p:nvPr/>
        </p:nvSpPr>
        <p:spPr bwMode="auto">
          <a:xfrm>
            <a:off x="127000" y="685800"/>
            <a:ext cx="8940800" cy="0"/>
          </a:xfrm>
          <a:prstGeom prst="line">
            <a:avLst/>
          </a:prstGeom>
          <a:noFill/>
          <a:ln w="127000">
            <a:solidFill>
              <a:srgbClr val="8901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61913" y="708025"/>
            <a:ext cx="8320087" cy="5089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2800" b="1">
                <a:solidFill>
                  <a:srgbClr val="FCFEB9"/>
                </a:solidFill>
              </a:rPr>
              <a:t>Problem 1:    A chemist dilutes concentrated hydrochloric acid to make two solutions: (a) 3.0 </a:t>
            </a:r>
            <a:r>
              <a:rPr lang="en-US" sz="2800" b="1" i="1">
                <a:solidFill>
                  <a:srgbClr val="FCFEB9"/>
                </a:solidFill>
              </a:rPr>
              <a:t>M</a:t>
            </a:r>
            <a:r>
              <a:rPr lang="en-US" sz="2800" b="1">
                <a:solidFill>
                  <a:srgbClr val="FCFEB9"/>
                </a:solidFill>
              </a:rPr>
              <a:t> and (b) 0.0024 </a:t>
            </a:r>
            <a:r>
              <a:rPr lang="en-US" sz="2800" b="1" i="1">
                <a:solidFill>
                  <a:srgbClr val="FCFEB9"/>
                </a:solidFill>
              </a:rPr>
              <a:t>M</a:t>
            </a:r>
            <a:r>
              <a:rPr lang="en-US" sz="2800" b="1">
                <a:solidFill>
                  <a:srgbClr val="FCFEB9"/>
                </a:solidFill>
              </a:rPr>
              <a:t>. Calculate the [H</a:t>
            </a:r>
            <a:r>
              <a:rPr lang="en-US" sz="2800" b="1" baseline="-25000">
                <a:solidFill>
                  <a:srgbClr val="FCFEB9"/>
                </a:solidFill>
              </a:rPr>
              <a:t>3</a:t>
            </a:r>
            <a:r>
              <a:rPr lang="en-US" sz="2800" b="1">
                <a:solidFill>
                  <a:srgbClr val="FCFEB9"/>
                </a:solidFill>
              </a:rPr>
              <a:t>O</a:t>
            </a:r>
            <a:r>
              <a:rPr lang="en-US" sz="2800" b="1" baseline="30000">
                <a:solidFill>
                  <a:srgbClr val="FCFEB9"/>
                </a:solidFill>
              </a:rPr>
              <a:t>+</a:t>
            </a:r>
            <a:r>
              <a:rPr lang="en-US" sz="2800" b="1">
                <a:solidFill>
                  <a:srgbClr val="FCFEB9"/>
                </a:solidFill>
              </a:rPr>
              <a:t>], pH, [OH</a:t>
            </a:r>
            <a:r>
              <a:rPr lang="en-US" sz="2800" b="1" baseline="30000">
                <a:solidFill>
                  <a:srgbClr val="FCFEB9"/>
                </a:solidFill>
              </a:rPr>
              <a:t>-</a:t>
            </a:r>
            <a:r>
              <a:rPr lang="en-US" sz="2800" b="1">
                <a:solidFill>
                  <a:srgbClr val="FCFEB9"/>
                </a:solidFill>
              </a:rPr>
              <a:t>], and pOH of the two solutions at 25°C.</a:t>
            </a:r>
          </a:p>
          <a:p>
            <a:endParaRPr lang="en-US" sz="2400" b="1">
              <a:solidFill>
                <a:srgbClr val="FCFEB9"/>
              </a:solidFill>
            </a:endParaRPr>
          </a:p>
          <a:p>
            <a:endParaRPr lang="en-US" sz="2400" b="1">
              <a:solidFill>
                <a:srgbClr val="FCFEB9"/>
              </a:solidFill>
            </a:endParaRPr>
          </a:p>
          <a:p>
            <a:r>
              <a:rPr lang="en-US" sz="2800" b="1">
                <a:solidFill>
                  <a:srgbClr val="FCFEB9"/>
                </a:solidFill>
              </a:rPr>
              <a:t>Problem 2:  What is the [H</a:t>
            </a:r>
            <a:r>
              <a:rPr lang="en-US" sz="2800" b="1" baseline="-25000">
                <a:solidFill>
                  <a:srgbClr val="FCFEB9"/>
                </a:solidFill>
              </a:rPr>
              <a:t>3</a:t>
            </a:r>
            <a:r>
              <a:rPr lang="en-US" sz="2800" b="1">
                <a:solidFill>
                  <a:srgbClr val="FCFEB9"/>
                </a:solidFill>
              </a:rPr>
              <a:t>O</a:t>
            </a:r>
            <a:r>
              <a:rPr lang="en-US" sz="2800" b="1" baseline="30000">
                <a:solidFill>
                  <a:srgbClr val="FCFEB9"/>
                </a:solidFill>
              </a:rPr>
              <a:t>+</a:t>
            </a:r>
            <a:r>
              <a:rPr lang="en-US" sz="2800" b="1">
                <a:solidFill>
                  <a:srgbClr val="FCFEB9"/>
                </a:solidFill>
              </a:rPr>
              <a:t>], [OH</a:t>
            </a:r>
            <a:r>
              <a:rPr lang="en-US" sz="2800" b="1" baseline="30000">
                <a:solidFill>
                  <a:srgbClr val="FCFEB9"/>
                </a:solidFill>
              </a:rPr>
              <a:t>-</a:t>
            </a:r>
            <a:r>
              <a:rPr lang="en-US" sz="2800" b="1">
                <a:solidFill>
                  <a:srgbClr val="FCFEB9"/>
                </a:solidFill>
              </a:rPr>
              <a:t>], and pOH of a solution with pH = 3.67? Is this an acid, base, or neutral?</a:t>
            </a:r>
          </a:p>
          <a:p>
            <a:endParaRPr lang="en-US" sz="2800" b="1">
              <a:solidFill>
                <a:srgbClr val="FCFEB9"/>
              </a:solidFill>
            </a:endParaRPr>
          </a:p>
          <a:p>
            <a:endParaRPr lang="en-US" sz="2800" b="1">
              <a:solidFill>
                <a:srgbClr val="FCFEB9"/>
              </a:solidFill>
            </a:endParaRPr>
          </a:p>
          <a:p>
            <a:r>
              <a:rPr lang="en-US" sz="2800" b="1">
                <a:solidFill>
                  <a:srgbClr val="FCFEB9"/>
                </a:solidFill>
              </a:rPr>
              <a:t>Problem 3:  Problem #2 with pH = 8.05?</a:t>
            </a:r>
            <a:r>
              <a:rPr lang="en-US" sz="2800">
                <a:latin typeface="Times" charset="0"/>
              </a:rPr>
              <a:t> 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1890713" y="3719513"/>
            <a:ext cx="257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400">
                <a:latin typeface="Times" charset="0"/>
              </a:rPr>
              <a:t> 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1905000" y="5181600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endParaRPr lang="en-US" sz="2400" b="1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2043113" y="5472113"/>
            <a:ext cx="1809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endParaRPr lang="en-US" sz="2400">
              <a:latin typeface="Times" charset="0"/>
            </a:endParaRPr>
          </a:p>
          <a:p>
            <a:endParaRPr lang="en-US" sz="2400">
              <a:latin typeface="Times" charset="0"/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41325" y="4419600"/>
            <a:ext cx="81692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43000" y="7620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" y="5562600"/>
            <a:ext cx="75565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HNO</a:t>
            </a:r>
            <a:r>
              <a:rPr lang="en-US" sz="2800" b="1" baseline="-25000">
                <a:solidFill>
                  <a:schemeClr val="bg1"/>
                </a:solidFill>
              </a:rPr>
              <a:t>3</a:t>
            </a:r>
            <a:r>
              <a:rPr lang="en-US" sz="2800" b="1">
                <a:solidFill>
                  <a:schemeClr val="bg1"/>
                </a:solidFill>
              </a:rPr>
              <a:t>, HCl, H</a:t>
            </a:r>
            <a:r>
              <a:rPr lang="en-US" sz="2800" b="1" baseline="-25000">
                <a:solidFill>
                  <a:schemeClr val="bg1"/>
                </a:solidFill>
              </a:rPr>
              <a:t>2</a:t>
            </a:r>
            <a:r>
              <a:rPr lang="en-US" sz="2800" b="1">
                <a:solidFill>
                  <a:schemeClr val="bg1"/>
                </a:solidFill>
              </a:rPr>
              <a:t>SO</a:t>
            </a:r>
            <a:r>
              <a:rPr lang="en-US" sz="2800" b="1" baseline="-25000">
                <a:solidFill>
                  <a:schemeClr val="bg1"/>
                </a:solidFill>
              </a:rPr>
              <a:t>4</a:t>
            </a:r>
            <a:r>
              <a:rPr lang="en-US" sz="2800" b="1">
                <a:solidFill>
                  <a:schemeClr val="bg1"/>
                </a:solidFill>
              </a:rPr>
              <a:t> and HClO</a:t>
            </a:r>
            <a:r>
              <a:rPr lang="en-US" sz="2800" b="1" baseline="-25000">
                <a:solidFill>
                  <a:schemeClr val="bg1"/>
                </a:solidFill>
              </a:rPr>
              <a:t>4</a:t>
            </a:r>
            <a:r>
              <a:rPr lang="en-US" sz="2800" b="1">
                <a:solidFill>
                  <a:schemeClr val="bg1"/>
                </a:solidFill>
              </a:rPr>
              <a:t> are among the only known strong acids.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90600" y="228600"/>
            <a:ext cx="71628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8534400" cy="2706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38200" y="1143000"/>
            <a:ext cx="769620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The strength of an acid (or base) is determined by the amount of </a:t>
            </a:r>
            <a:r>
              <a:rPr lang="en-US" sz="3200" b="1">
                <a:solidFill>
                  <a:schemeClr val="folHlink"/>
                </a:solidFill>
              </a:rPr>
              <a:t>IONIZATION</a:t>
            </a:r>
            <a:r>
              <a:rPr lang="en-US" sz="32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  <a:endParaRPr lang="en-US" altLang="en-US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7696200" cy="41148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Generally divide acids and bases into STRONG or WEAK ones.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ACID: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alt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 +  H</a:t>
            </a:r>
            <a:r>
              <a:rPr lang="en-US" alt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(l)   ---&gt;					H</a:t>
            </a:r>
            <a:r>
              <a:rPr lang="en-US" alt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 +   NO</a:t>
            </a:r>
            <a:r>
              <a:rPr lang="en-US" alt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alt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about 100% dissociated in water.</a:t>
            </a:r>
          </a:p>
          <a:p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9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4114800"/>
            <a:ext cx="29591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6157" name="17M02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5181600" y="4038600"/>
            <a:ext cx="3657600" cy="2366963"/>
          </a:xfrm>
          <a:ln/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57"/>
                </p:tgtEl>
              </p:cMediaNode>
            </p:video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 and Bases</a:t>
            </a:r>
            <a:endParaRPr lang="en-US" altLang="en-US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838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1905000"/>
            <a:ext cx="3987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05000"/>
            <a:ext cx="3886200" cy="313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1066800"/>
            <a:ext cx="8763000" cy="22098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Weak acids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much less than 100% ionized in water.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of the best known is acetic acid = CH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  <a:p>
            <a:endParaRPr lang="en-US" alt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90600" y="228600"/>
            <a:ext cx="71628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895600"/>
            <a:ext cx="76327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20574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200">
                <a:solidFill>
                  <a:srgbClr val="618F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Base: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100% dissociated in water.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	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NaOH (aq)   ---&gt;  Na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+   OH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90600" y="228600"/>
            <a:ext cx="71628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100513" y="3376613"/>
            <a:ext cx="4584700" cy="269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 common strong bases include KOH and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Ca(OH)</a:t>
            </a:r>
            <a:r>
              <a:rPr lang="en-US" sz="2800" b="1" baseline="-25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CaO (lime) + H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--&gt;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Ca(OH)</a:t>
            </a:r>
            <a:r>
              <a:rPr lang="en-US" sz="2800" b="1" baseline="-25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(slaked lime)</a:t>
            </a:r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584200" y="3340100"/>
            <a:ext cx="3390900" cy="3276600"/>
            <a:chOff x="368" y="2104"/>
            <a:chExt cx="2136" cy="2064"/>
          </a:xfrm>
        </p:grpSpPr>
        <p:pic>
          <p:nvPicPr>
            <p:cNvPr id="10244" name="Pictur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8" y="2104"/>
              <a:ext cx="2136" cy="20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1911" y="3802"/>
              <a:ext cx="57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CaO</a:t>
              </a:r>
            </a:p>
          </p:txBody>
        </p:sp>
      </p:grp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  <p:bldP spid="1024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6705600" cy="41148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800">
                <a:solidFill>
                  <a:srgbClr val="618F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Weak base: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than 100% ionized in water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of the best known weak bases is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ammonia</a:t>
            </a: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</a:t>
            </a:r>
            <a:r>
              <a:rPr lang="en-US" alt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+ H</a:t>
            </a:r>
            <a:r>
              <a:rPr lang="en-US" alt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(l) 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US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</a:rPr>
              <a:t> 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NH</a:t>
            </a:r>
            <a:r>
              <a:rPr lang="en-US" alt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+ OH</a:t>
            </a:r>
            <a:r>
              <a:rPr lang="en-US" alt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90600" y="457200"/>
            <a:ext cx="71628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</a:pPr>
            <a: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pic>
        <p:nvPicPr>
          <p:cNvPr id="12293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0" y="4038600"/>
            <a:ext cx="30734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2304" name="17M02AN2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5029200" y="4038600"/>
            <a:ext cx="3581400" cy="2317750"/>
          </a:xfrm>
          <a:ln/>
        </p:spPr>
      </p:pic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04"/>
                </p:tgtEl>
              </p:cMediaNode>
            </p:video>
          </p:childTnLst>
        </p:cTn>
      </p:par>
    </p:tnLst>
    <p:bldLst>
      <p:bldP spid="12290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762000"/>
          </a:xfrm>
        </p:spPr>
        <p:txBody>
          <a:bodyPr/>
          <a:lstStyle/>
          <a:p>
            <a:r>
              <a:rPr lang="en-US" alt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Weak Bases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46238"/>
            <a:ext cx="8877300" cy="4373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685800" y="1295400"/>
            <a:ext cx="75438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</a:t>
            </a:r>
            <a:b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Weak Acids and Bases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29600" cy="1752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 acetic acid, HC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(HOAc)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+     C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			           		       Conj. base</a:t>
            </a:r>
          </a:p>
          <a:p>
            <a:endParaRPr lang="en-US" alt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7876" name="Object 4"/>
          <p:cNvGraphicFramePr>
            <a:graphicFrameLocks/>
          </p:cNvGraphicFramePr>
          <p:nvPr/>
        </p:nvGraphicFramePr>
        <p:xfrm>
          <a:off x="1752600" y="3681413"/>
          <a:ext cx="5580063" cy="1008062"/>
        </p:xfrm>
        <a:graphic>
          <a:graphicData uri="http://schemas.openxmlformats.org/presentationml/2006/ole">
            <p:oleObj spid="_x0000_s207876" name="Microsoft Equation 2.0" r:id="rId3" imgW="4660900" imgH="850900" progId="Equation.2">
              <p:embed/>
            </p:oleObj>
          </a:graphicData>
        </a:graphic>
      </p:graphicFrame>
      <p:sp>
        <p:nvSpPr>
          <p:cNvPr id="207877" name="Line 5"/>
          <p:cNvSpPr>
            <a:spLocks noChangeShapeType="1"/>
          </p:cNvSpPr>
          <p:nvPr/>
        </p:nvSpPr>
        <p:spPr bwMode="auto">
          <a:xfrm>
            <a:off x="622300" y="1752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457200" y="4954588"/>
            <a:ext cx="8382000" cy="1887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(K is designated K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ACID)</a:t>
            </a:r>
          </a:p>
          <a:p>
            <a:pPr>
              <a:lnSpc>
                <a:spcPct val="140000"/>
              </a:lnSpc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gives the ratio of ions (split up) to molecules (don’t split up)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build="p" autoUpdateAnimBg="0"/>
      <p:bldP spid="207875" grpId="0" build="p" autoUpdateAnimBg="0"/>
      <p:bldP spid="207878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457200"/>
          </a:xfrm>
        </p:spPr>
        <p:txBody>
          <a:bodyPr/>
          <a:lstStyle/>
          <a:p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Ionization Constants for Acids/Bases </a:t>
            </a:r>
            <a:endParaRPr lang="en-US" altLang="en-US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225" y="838200"/>
            <a:ext cx="5794375" cy="589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547688" y="1522413"/>
            <a:ext cx="976312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Acids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7391400" y="1503363"/>
            <a:ext cx="16192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Conjugate</a:t>
            </a:r>
          </a:p>
          <a:p>
            <a:pPr algn="ctr"/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Bases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 flipV="1">
            <a:off x="914400" y="29718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>
            <a:off x="8077200" y="25146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381000" y="2209800"/>
            <a:ext cx="1082675" cy="64135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Increase strength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7620000" y="5867400"/>
            <a:ext cx="1082675" cy="64135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Increase strength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noFill/>
          <a:ln/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Equilibrium Constants  </a:t>
            </a:r>
            <a:b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Weak Acids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8899" name="Line 3"/>
          <p:cNvSpPr>
            <a:spLocks noChangeShapeType="1"/>
          </p:cNvSpPr>
          <p:nvPr/>
        </p:nvSpPr>
        <p:spPr bwMode="auto">
          <a:xfrm>
            <a:off x="622300" y="1752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00" y="1981200"/>
            <a:ext cx="7188200" cy="247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1174750" y="4730750"/>
            <a:ext cx="6750050" cy="111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Weak acid has K</a:t>
            </a:r>
            <a:r>
              <a:rPr lang="en-US" sz="24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1 </a:t>
            </a: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Leads to small [H</a:t>
            </a:r>
            <a:r>
              <a:rPr lang="en-US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and a pH of 2 - 7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noFill/>
          <a:ln/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Equilibrium Constants  </a:t>
            </a:r>
            <a:b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Weak Bases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923" name="Line 3"/>
          <p:cNvSpPr>
            <a:spLocks noChangeShapeType="1"/>
          </p:cNvSpPr>
          <p:nvPr/>
        </p:nvSpPr>
        <p:spPr bwMode="auto">
          <a:xfrm>
            <a:off x="622300" y="1752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1174750" y="4730750"/>
            <a:ext cx="6753225" cy="111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Weak base has K</a:t>
            </a:r>
            <a:r>
              <a:rPr lang="en-US" sz="24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1 </a:t>
            </a: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Leads to small [OH</a:t>
            </a: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and a pH of 12 - 7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1981200"/>
            <a:ext cx="6934200" cy="234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5702300" cy="622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>
          <a:xfrm>
            <a:off x="6248400" y="1981200"/>
            <a:ext cx="2438400" cy="2895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Relation of K</a:t>
            </a:r>
            <a:r>
              <a:rPr lang="en-US" altLang="en-US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K</a:t>
            </a:r>
            <a:r>
              <a:rPr lang="en-US" altLang="en-US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[H</a:t>
            </a:r>
            <a:r>
              <a:rPr lang="en-US" altLang="en-US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US" altLang="en-US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 and pH</a:t>
            </a:r>
            <a:endParaRPr lang="en-US" altLang="en-US"/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noFill/>
          <a:ln/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Acid</a:t>
            </a:r>
            <a:endParaRPr lang="en-US" altLang="en-US" sz="32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334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1.00 M HOAc. Calc. the equilibrium concs. of HOAc, 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OAc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the pH.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1.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Define equilibrium concs. in ICE table.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			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[HOAc]	[H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[OAc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	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	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	</a:t>
            </a:r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2590800" y="4371975"/>
            <a:ext cx="40401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SzPct val="100000"/>
            </a:pPr>
            <a:r>
              <a:rPr lang="en-US" altLang="en-US" sz="2800" b="1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1.00		0		0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514600" y="5029200"/>
            <a:ext cx="4248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SzPct val="100000"/>
            </a:pPr>
            <a:r>
              <a:rPr lang="en-US" altLang="en-US" sz="2800" b="1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-x		+x		+x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2590800" y="5562600"/>
            <a:ext cx="40401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SzPct val="100000"/>
            </a:pP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1.00-x</a:t>
            </a:r>
            <a:r>
              <a:rPr lang="en-US" altLang="en-US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		x</a:t>
            </a: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/>
      <p:bldP spid="223238" grpId="0"/>
      <p:bldP spid="2232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solidFill>
                  <a:srgbClr val="FCFEB9"/>
                </a:solidFill>
                <a:latin typeface="Comic Sans MS" pitchFamily="66" charset="0"/>
              </a:rPr>
              <a:t>Acids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304800" y="1616075"/>
            <a:ext cx="8486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a sour taste.  Vinegar is a solution of acetic acid.  Citrus</a:t>
            </a:r>
          </a:p>
          <a:p>
            <a:pPr eaLnBrk="1" hangingPunct="1"/>
            <a: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fruits contain citric acid.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04800" y="2560638"/>
            <a:ext cx="713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 with certain metals to produce hydrogen gas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304800" y="3140075"/>
            <a:ext cx="825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 with carbonates and bicarbonates to produce carbon </a:t>
            </a:r>
          </a:p>
          <a:p>
            <a:pPr eaLnBrk="1" hangingPunct="1"/>
            <a: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dioxide gas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304800" y="5103813"/>
            <a:ext cx="274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a bitter taste.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304800" y="5713413"/>
            <a:ext cx="586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Feel slippery.  Many soaps contain bases.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685800" y="4191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rgbClr val="FCFEB9"/>
                </a:solidFill>
                <a:latin typeface="Comic Sans MS" pitchFamily="66" charset="0"/>
              </a:rPr>
              <a:t>Bases</a:t>
            </a:r>
          </a:p>
        </p:txBody>
      </p:sp>
      <p:pic>
        <p:nvPicPr>
          <p:cNvPr id="152585" name="Picture 9" descr="j0079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1444625" cy="1243013"/>
          </a:xfrm>
          <a:prstGeom prst="rect">
            <a:avLst/>
          </a:prstGeom>
          <a:noFill/>
        </p:spPr>
      </p:pic>
      <p:pic>
        <p:nvPicPr>
          <p:cNvPr id="152586" name="Picture 10" descr="pe0225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267200"/>
            <a:ext cx="1441450" cy="176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noFill/>
          <a:ln/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Acid</a:t>
            </a:r>
            <a:endParaRPr lang="en-US" altLang="en-US" sz="32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8288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2.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Write K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expression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z="2800">
              <a:solidFill>
                <a:srgbClr val="6E00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en-US" sz="2800">
              <a:solidFill>
                <a:srgbClr val="6E00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595313" y="1031875"/>
            <a:ext cx="77851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1.00 M HOAc. Calc. the equilibrium concs. of HOAc, H</a:t>
            </a:r>
            <a:r>
              <a:rPr lang="en-US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OAc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the pH.</a:t>
            </a:r>
          </a:p>
        </p:txBody>
      </p:sp>
      <p:graphicFrame>
        <p:nvGraphicFramePr>
          <p:cNvPr id="225285" name="Object 5"/>
          <p:cNvGraphicFramePr>
            <a:graphicFrameLocks/>
          </p:cNvGraphicFramePr>
          <p:nvPr/>
        </p:nvGraphicFramePr>
        <p:xfrm>
          <a:off x="1460500" y="2705100"/>
          <a:ext cx="6311900" cy="838200"/>
        </p:xfrm>
        <a:graphic>
          <a:graphicData uri="http://schemas.openxmlformats.org/presentationml/2006/ole">
            <p:oleObj spid="_x0000_s225285" name="Microsoft Equation 2.0" r:id="rId3" imgW="6324600" imgH="850900" progId="Equation.2">
              <p:embed/>
            </p:oleObj>
          </a:graphicData>
        </a:graphic>
      </p:graphicFrame>
      <p:sp>
        <p:nvSpPr>
          <p:cNvPr id="225286" name="Line 6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1050925" y="4038600"/>
            <a:ext cx="702627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This is a quadratic. Solve using quadratic formula.</a:t>
            </a: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381000" y="5334000"/>
            <a:ext cx="84582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you can make an approximation if x is very small! (Rule of thumb: 10</a:t>
            </a: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 smaller is ok)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  <p:bldP spid="225284" grpId="0" autoUpdateAnimBg="0"/>
      <p:bldP spid="225287" grpId="0" autoUpdateAnimBg="0"/>
      <p:bldP spid="22528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noFill/>
          <a:ln/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Acid</a:t>
            </a:r>
            <a:endParaRPr lang="en-US" altLang="en-US" sz="32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8288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3.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 K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expression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595313" y="1031875"/>
            <a:ext cx="77851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1.00 M HOAc. Calc. the equilibrium concs. of HOAc, H</a:t>
            </a:r>
            <a:r>
              <a:rPr lang="en-US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OAc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the pH.</a:t>
            </a:r>
          </a:p>
        </p:txBody>
      </p:sp>
      <p:graphicFrame>
        <p:nvGraphicFramePr>
          <p:cNvPr id="226309" name="Object 5"/>
          <p:cNvGraphicFramePr>
            <a:graphicFrameLocks/>
          </p:cNvGraphicFramePr>
          <p:nvPr/>
        </p:nvGraphicFramePr>
        <p:xfrm>
          <a:off x="1104900" y="2628900"/>
          <a:ext cx="6311900" cy="838200"/>
        </p:xfrm>
        <a:graphic>
          <a:graphicData uri="http://schemas.openxmlformats.org/presentationml/2006/ole">
            <p:oleObj spid="_x0000_s226309" name="Equation" r:id="rId3" imgW="6324600" imgH="850900" progId="Equation.2">
              <p:embed/>
            </p:oleObj>
          </a:graphicData>
        </a:graphic>
      </p:graphicFrame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914400" y="3657600"/>
            <a:ext cx="6491288" cy="1220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 assume x is very small because K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so small.</a:t>
            </a:r>
            <a:endParaRPr lang="en-US" sz="2800" b="1">
              <a:solidFill>
                <a:schemeClr val="bg1"/>
              </a:solidFill>
            </a:endParaRPr>
          </a:p>
          <a:p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226312" name="Object 8"/>
          <p:cNvGraphicFramePr>
            <a:graphicFrameLocks/>
          </p:cNvGraphicFramePr>
          <p:nvPr/>
        </p:nvGraphicFramePr>
        <p:xfrm>
          <a:off x="3136900" y="4622800"/>
          <a:ext cx="3289300" cy="787400"/>
        </p:xfrm>
        <a:graphic>
          <a:graphicData uri="http://schemas.openxmlformats.org/presentationml/2006/ole">
            <p:oleObj spid="_x0000_s226312" name="Equation" r:id="rId4" imgW="3302000" imgH="800100" progId="Equation.2">
              <p:embed/>
            </p:oleObj>
          </a:graphicData>
        </a:graphic>
      </p:graphicFrame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1143000" y="5562600"/>
            <a:ext cx="69342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Now we can more easily solve this approximate expression.</a:t>
            </a:r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1" grpId="0" autoUpdateAnimBg="0"/>
      <p:bldP spid="22631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noFill/>
          <a:ln/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Equilibria Involving A Weak Acid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8288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3.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 K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approximate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expression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z="2800">
              <a:solidFill>
                <a:srgbClr val="6E00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595313" y="1031875"/>
            <a:ext cx="77851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1.00 M HOAc. Calc. the equilibrium concs. of HOAc, H</a:t>
            </a:r>
            <a:r>
              <a:rPr lang="en-US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OAc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the pH.</a:t>
            </a:r>
          </a:p>
        </p:txBody>
      </p:sp>
      <p:graphicFrame>
        <p:nvGraphicFramePr>
          <p:cNvPr id="227333" name="Object 5"/>
          <p:cNvGraphicFramePr>
            <a:graphicFrameLocks/>
          </p:cNvGraphicFramePr>
          <p:nvPr/>
        </p:nvGraphicFramePr>
        <p:xfrm>
          <a:off x="2927350" y="2641600"/>
          <a:ext cx="3289300" cy="787400"/>
        </p:xfrm>
        <a:graphic>
          <a:graphicData uri="http://schemas.openxmlformats.org/presentationml/2006/ole">
            <p:oleObj spid="_x0000_s227333" name="Equation" r:id="rId3" imgW="3302000" imgH="800100" progId="Equation.2">
              <p:embed/>
            </p:oleObj>
          </a:graphicData>
        </a:graphic>
      </p:graphicFrame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957263" y="3657600"/>
            <a:ext cx="7229475" cy="178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 =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 [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OAc</a:t>
            </a:r>
            <a:r>
              <a:rPr lang="en-US" sz="24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4.2 x 10</a:t>
            </a:r>
            <a:r>
              <a:rPr lang="en-US" sz="28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= - log [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 =  -log (4.2 x 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=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2.37</a:t>
            </a:r>
          </a:p>
          <a:p>
            <a:pPr>
              <a:lnSpc>
                <a:spcPct val="150000"/>
              </a:lnSpc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7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5" grpId="0" uiExpand="1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315200" cy="762000"/>
          </a:xfrm>
          <a:noFill/>
          <a:ln/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Acid</a:t>
            </a:r>
            <a:endParaRPr lang="en-US" altLang="en-US" sz="32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620000" cy="5334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Calculate the pH of a 0.0010 M solution of formic acid, HCO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HCO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  +   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HCO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alt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Approximate solution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4.2 x 10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M,</a:t>
            </a: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= 3.37</a:t>
            </a:r>
            <a:endParaRPr lang="en-US" altLang="en-US" sz="28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Exact Solution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[HCO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 =  3.4 x 10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[HCO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H]  =  0.0010 - 3.4 x 10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0.0007 M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	</a:t>
            </a:r>
            <a:r>
              <a:rPr lang="en-US" altLang="en-US" sz="280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= 3.47 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698500" y="8382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noFill/>
          <a:ln/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Base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305800" cy="5334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0.010 M 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Calc. the pH.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 OH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 	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endParaRPr lang="en-US" altLang="en-US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1.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Define equilibrium concs. in ICE table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	[NH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	[NH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[OH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	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	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	</a:t>
            </a:r>
          </a:p>
        </p:txBody>
      </p:sp>
      <p:sp>
        <p:nvSpPr>
          <p:cNvPr id="231428" name="Line 4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2590800" y="4038600"/>
            <a:ext cx="4040188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</a:pPr>
            <a:r>
              <a:rPr lang="en-US" altLang="en-US" sz="2800" b="1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0.010		0		0</a:t>
            </a: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2514600" y="4676775"/>
            <a:ext cx="4248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-x		+x		+x</a:t>
            </a:r>
            <a:endParaRPr lang="en-US" sz="2800" b="1">
              <a:solidFill>
                <a:srgbClr val="0054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2590800" y="5257800"/>
            <a:ext cx="4040188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</a:pP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0.010 - x	x 		x</a:t>
            </a: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/>
      <p:bldP spid="231430" grpId="0"/>
      <p:bldP spid="2314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noFill/>
          <a:ln/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Base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305800" cy="5334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0.010 M 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Calc. the pH.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 OH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 	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endParaRPr lang="en-US" altLang="en-US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1.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Define equilibrium concs. in ICE table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	[NH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	[NH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[OH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	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	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	</a:t>
            </a:r>
          </a:p>
        </p:txBody>
      </p:sp>
      <p:sp>
        <p:nvSpPr>
          <p:cNvPr id="271364" name="Line 4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2590800" y="4038600"/>
            <a:ext cx="4040188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</a:pPr>
            <a:r>
              <a:rPr lang="en-US" altLang="en-US" sz="2800" b="1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0.010		0		0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2514600" y="4676775"/>
            <a:ext cx="4248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-x		+x		+x</a:t>
            </a:r>
            <a:endParaRPr lang="en-US" sz="2800" b="1">
              <a:solidFill>
                <a:srgbClr val="0054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2590800" y="5257800"/>
            <a:ext cx="4040188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</a:pP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0.010 - x	x 		x</a:t>
            </a:r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5" grpId="0"/>
      <p:bldP spid="271366" grpId="0"/>
      <p:bldP spid="27136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noFill/>
          <a:ln/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Base</a:t>
            </a:r>
            <a:endParaRPr lang="en-US" altLang="en-US" sz="32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334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0.010 M 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Calc. the pH.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</a:rPr>
              <a:t>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 OH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 	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endParaRPr lang="en-US" altLang="en-US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2.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 the equilibrium expression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graphicFrame>
        <p:nvGraphicFramePr>
          <p:cNvPr id="233476" name="Object 4"/>
          <p:cNvGraphicFramePr>
            <a:graphicFrameLocks/>
          </p:cNvGraphicFramePr>
          <p:nvPr/>
        </p:nvGraphicFramePr>
        <p:xfrm>
          <a:off x="990600" y="3302000"/>
          <a:ext cx="6540500" cy="863600"/>
        </p:xfrm>
        <a:graphic>
          <a:graphicData uri="http://schemas.openxmlformats.org/presentationml/2006/ole">
            <p:oleObj spid="_x0000_s233476" name="Equation" r:id="rId3" imgW="6553200" imgH="876300" progId="Equation.2">
              <p:embed/>
            </p:oleObj>
          </a:graphicData>
        </a:graphic>
      </p:graphicFrame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669925" y="4408488"/>
            <a:ext cx="8120063" cy="2246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Assume x is small, so</a:t>
            </a:r>
          </a:p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	x = [OH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[NH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4.2 x 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[NH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0.010 - 4.2 x 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≈  0.010 M</a:t>
            </a: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approximation is valid	!</a:t>
            </a:r>
          </a:p>
          <a:p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 uiExpand="1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noFill/>
          <a:ln/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Base</a:t>
            </a:r>
            <a:endParaRPr lang="en-US" altLang="en-US" sz="32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334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0.010 M 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Calc. the pH.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 OH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 	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endParaRPr lang="en-US" altLang="en-US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3.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Calculate pH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[OH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 4.2 x 10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pOH = - log [OH</a:t>
            </a:r>
            <a:r>
              <a:rPr lang="en-US" alt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 =  3.37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pH + pOH = 14,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= 10.63</a:t>
            </a:r>
          </a:p>
        </p:txBody>
      </p:sp>
      <p:pic>
        <p:nvPicPr>
          <p:cNvPr id="23450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9075" y="2159000"/>
            <a:ext cx="118745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34501" name="Line 5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162800" cy="609600"/>
          </a:xfrm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Types of Acid/Base Reactions: Summary</a:t>
            </a:r>
            <a:endParaRPr lang="en-US" altLang="en-US"/>
          </a:p>
        </p:txBody>
      </p:sp>
      <p:sp>
        <p:nvSpPr>
          <p:cNvPr id="221187" name="Line 3"/>
          <p:cNvSpPr>
            <a:spLocks noChangeShapeType="1"/>
          </p:cNvSpPr>
          <p:nvPr/>
        </p:nvSpPr>
        <p:spPr bwMode="auto">
          <a:xfrm>
            <a:off x="990600" y="1524000"/>
            <a:ext cx="716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22463"/>
            <a:ext cx="8915400" cy="2725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pH testing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4953000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are several ways to test pH</a:t>
            </a:r>
          </a:p>
          <a:p>
            <a:pPr lvl="1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 litmus paper (red = acid)</a:t>
            </a:r>
          </a:p>
          <a:p>
            <a:pPr lvl="1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 litmus paper (blue = basic)</a:t>
            </a:r>
          </a:p>
          <a:p>
            <a:pPr lvl="1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paper (multi-colored)</a:t>
            </a:r>
          </a:p>
          <a:p>
            <a:pPr lvl="1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meter (7 is neutral, &lt;7 acid, &gt;7 base)</a:t>
            </a:r>
          </a:p>
          <a:p>
            <a:pPr lvl="1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 indicator (multi-colored)</a:t>
            </a:r>
          </a:p>
          <a:p>
            <a:pPr lvl="1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Indicators like phenolphthalein</a:t>
            </a:r>
          </a:p>
          <a:p>
            <a:pPr lvl="1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Natural indicators like red cabbage, radishes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rgbClr val="FF0066"/>
            </a:solidFill>
          </a:ln>
        </p:spPr>
        <p:txBody>
          <a:bodyPr/>
          <a:lstStyle/>
          <a:p>
            <a:r>
              <a:rPr lang="en-US">
                <a:solidFill>
                  <a:srgbClr val="FCFEB9"/>
                </a:solidFill>
              </a:rPr>
              <a:t>Some Properties of Acids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sz="2100" b="0">
                <a:solidFill>
                  <a:schemeClr val="bg1"/>
                </a:solidFill>
              </a:rPr>
              <a:t>Produce H</a:t>
            </a:r>
            <a:r>
              <a:rPr lang="en-US" sz="2100" b="0" baseline="30000">
                <a:solidFill>
                  <a:schemeClr val="bg1"/>
                </a:solidFill>
              </a:rPr>
              <a:t>+</a:t>
            </a:r>
            <a:r>
              <a:rPr lang="en-US" sz="2100" b="0">
                <a:solidFill>
                  <a:schemeClr val="bg1"/>
                </a:solidFill>
              </a:rPr>
              <a:t> (as H</a:t>
            </a:r>
            <a:r>
              <a:rPr lang="en-US" sz="2100" b="0" baseline="-25000">
                <a:solidFill>
                  <a:schemeClr val="bg1"/>
                </a:solidFill>
              </a:rPr>
              <a:t>3</a:t>
            </a:r>
            <a:r>
              <a:rPr lang="en-US" sz="2100" b="0">
                <a:solidFill>
                  <a:schemeClr val="bg1"/>
                </a:solidFill>
              </a:rPr>
              <a:t>O</a:t>
            </a:r>
            <a:r>
              <a:rPr lang="en-US" sz="2100" b="0" baseline="30000">
                <a:solidFill>
                  <a:schemeClr val="bg1"/>
                </a:solidFill>
              </a:rPr>
              <a:t>+</a:t>
            </a:r>
            <a:r>
              <a:rPr lang="en-US" sz="2100" b="0">
                <a:solidFill>
                  <a:schemeClr val="bg1"/>
                </a:solidFill>
              </a:rPr>
              <a:t>) ions in water  (the hydronium ion is a hydrogen ion attached to a water molecule)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sz="2100" b="0">
                <a:solidFill>
                  <a:schemeClr val="bg1"/>
                </a:solidFill>
              </a:rPr>
              <a:t>Taste sour            				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sz="2100" b="0">
                <a:solidFill>
                  <a:schemeClr val="bg1"/>
                </a:solidFill>
              </a:rPr>
              <a:t>Corrode metals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sz="2100" b="0">
                <a:solidFill>
                  <a:schemeClr val="bg1"/>
                </a:solidFill>
              </a:rPr>
              <a:t>Electrolytes			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sz="2100" b="0">
                <a:solidFill>
                  <a:schemeClr val="bg1"/>
                </a:solidFill>
              </a:rPr>
              <a:t>React with bases to form a salt and water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sz="2100" b="0">
                <a:solidFill>
                  <a:schemeClr val="bg1"/>
                </a:solidFill>
              </a:rPr>
              <a:t>pH is less than 7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sz="2100" b="0">
                <a:solidFill>
                  <a:schemeClr val="bg1"/>
                </a:solidFill>
              </a:rPr>
              <a:t>Turns blue litmus paper to red  “Blue to Red A-CID”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endParaRPr lang="en-US" sz="2100">
              <a:solidFill>
                <a:schemeClr val="hlink"/>
              </a:solidFill>
            </a:endParaRP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6477000" y="2438400"/>
          <a:ext cx="2057400" cy="1960563"/>
        </p:xfrm>
        <a:graphic>
          <a:graphicData uri="http://schemas.openxmlformats.org/presentationml/2006/ole">
            <p:oleObj spid="_x0000_s162820" name="Clip" r:id="rId3" imgW="846360" imgH="80676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Paper testing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5867400" cy="495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Paper tests like litmus paper and pH paper</a:t>
            </a:r>
          </a:p>
          <a:p>
            <a:pPr lvl="1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Put a stirring rod into the solution and stir.</a:t>
            </a:r>
          </a:p>
          <a:p>
            <a:pPr lvl="1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the stirring rod out, and place a drop of the solution from the end of the stirring rod onto a piece of the paper</a:t>
            </a:r>
          </a:p>
          <a:p>
            <a:pPr lvl="1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 and record the color change.  Note what the color indicates.</a:t>
            </a:r>
          </a:p>
          <a:p>
            <a:pPr lvl="1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should only use a small portion of the paper.  You can use one piece of paper for several tests.</a:t>
            </a:r>
          </a:p>
        </p:txBody>
      </p:sp>
      <p:pic>
        <p:nvPicPr>
          <p:cNvPr id="273412" name="Picture 4" descr="litmus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97625" y="2590800"/>
            <a:ext cx="2746375" cy="1981200"/>
          </a:xfrm>
          <a:noFill/>
          <a:ln/>
        </p:spPr>
      </p:pic>
      <p:pic>
        <p:nvPicPr>
          <p:cNvPr id="273413" name="Picture 5" descr="litmus bottles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934200" y="609600"/>
            <a:ext cx="1905000" cy="1905000"/>
          </a:xfrm>
          <a:noFill/>
          <a:ln/>
        </p:spPr>
      </p:pic>
      <p:pic>
        <p:nvPicPr>
          <p:cNvPr id="273414" name="Picture 6" descr="ph-paper-0-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6075" y="4767263"/>
            <a:ext cx="2447925" cy="209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304800" y="6265863"/>
            <a:ext cx="16002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2800" b="1"/>
          </a:p>
        </p:txBody>
      </p:sp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2"/>
          <a:srcRect t="3000"/>
          <a:stretch>
            <a:fillRect/>
          </a:stretch>
        </p:blipFill>
        <p:spPr bwMode="auto">
          <a:xfrm>
            <a:off x="609600" y="942975"/>
            <a:ext cx="8129588" cy="5915025"/>
          </a:xfrm>
          <a:prstGeom prst="rect">
            <a:avLst/>
          </a:prstGeom>
          <a:noFill/>
        </p:spPr>
      </p:pic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3352800" y="228600"/>
            <a:ext cx="2133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latin typeface="Comic Sans MS" pitchFamily="66" charset="0"/>
              </a:rPr>
              <a:t>pH paper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hlink"/>
                </a:solidFill>
                <a:latin typeface="Comic Sans MS" pitchFamily="66" charset="0"/>
              </a:rPr>
              <a:t>pH meter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029200" cy="4114800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Tests the voltage of the electrolyte</a:t>
            </a:r>
          </a:p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Converts the voltage to pH</a:t>
            </a:r>
          </a:p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Very cheap, accurate</a:t>
            </a:r>
          </a:p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calibrated with a buffer solution</a:t>
            </a:r>
          </a:p>
        </p:txBody>
      </p:sp>
      <p:pic>
        <p:nvPicPr>
          <p:cNvPr id="27546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2362200"/>
            <a:ext cx="2971800" cy="2914650"/>
          </a:xfrm>
          <a:noFill/>
          <a:ln/>
          <a:effectLst>
            <a:outerShdw dist="53882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sz="4000">
                <a:solidFill>
                  <a:schemeClr val="hlink"/>
                </a:solidFill>
                <a:latin typeface="Comic Sans MS" pitchFamily="66" charset="0"/>
              </a:rPr>
              <a:t>pH indicators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5410200" cy="4114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Indicators are dyes that can be added that will change color in the presence of an acid or base.</a:t>
            </a:r>
          </a:p>
          <a:p>
            <a:r>
              <a:rPr lang="en-US">
                <a:solidFill>
                  <a:schemeClr val="bg1"/>
                </a:solidFill>
              </a:rPr>
              <a:t>Some indicators only work in a specific range of pH</a:t>
            </a:r>
          </a:p>
          <a:p>
            <a:r>
              <a:rPr lang="en-US">
                <a:solidFill>
                  <a:schemeClr val="bg1"/>
                </a:solidFill>
              </a:rPr>
              <a:t>Once the drops are added, the sample is ruined</a:t>
            </a:r>
          </a:p>
          <a:p>
            <a:r>
              <a:rPr lang="en-US">
                <a:solidFill>
                  <a:schemeClr val="bg1"/>
                </a:solidFill>
              </a:rPr>
              <a:t>Some dyes are natural, like radish skin or red cabbage</a:t>
            </a:r>
          </a:p>
        </p:txBody>
      </p:sp>
      <p:pic>
        <p:nvPicPr>
          <p:cNvPr id="276484" name="Picture 4" descr="pool pH kit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4168775"/>
            <a:ext cx="2743200" cy="2689225"/>
          </a:xfrm>
          <a:noFill/>
          <a:ln/>
        </p:spPr>
      </p:pic>
      <p:pic>
        <p:nvPicPr>
          <p:cNvPr id="276485" name="Picture 5" descr="universal indicator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314825"/>
            <a:ext cx="3276600" cy="2543175"/>
          </a:xfrm>
          <a:noFill/>
          <a:ln/>
        </p:spPr>
      </p:pic>
      <p:pic>
        <p:nvPicPr>
          <p:cNvPr id="276486" name="Picture 6" descr="cabjuic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0" y="838200"/>
            <a:ext cx="3238500" cy="2540000"/>
          </a:xfrm>
          <a:prstGeom prst="rect">
            <a:avLst/>
          </a:prstGeom>
          <a:noFill/>
        </p:spPr>
      </p:pic>
      <p:pic>
        <p:nvPicPr>
          <p:cNvPr id="276487" name="Picture 7" descr="redcabb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8950" y="2971800"/>
            <a:ext cx="2305050" cy="180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solidFill>
            <a:srgbClr val="FFC5C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ACID-BASE REACTIONS</a:t>
            </a:r>
            <a:b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Titrations</a:t>
            </a:r>
            <a:endParaRPr lang="en-US" altLang="en-US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baseline="-25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 +   2 NaOH(aq)  ---&gt;</a:t>
            </a: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</a:t>
            </a:r>
            <a:r>
              <a:rPr lang="en-US" altLang="en-US" sz="280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				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+  2 H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O(liq)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Carry out this reaction using a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TITRATION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</a:t>
            </a:r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2419350" y="4184650"/>
            <a:ext cx="5307013" cy="2159000"/>
            <a:chOff x="1524" y="2636"/>
            <a:chExt cx="3343" cy="1360"/>
          </a:xfrm>
        </p:grpSpPr>
        <p:pic>
          <p:nvPicPr>
            <p:cNvPr id="139269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" y="2636"/>
              <a:ext cx="2032" cy="13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3687" y="3024"/>
              <a:ext cx="1180" cy="6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Oxalic acid,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</a:t>
              </a:r>
              <a:r>
                <a:rPr lang="en-US" sz="28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</a:t>
              </a:r>
              <a:r>
                <a:rPr lang="en-US" sz="28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</a:t>
              </a:r>
              <a:r>
                <a:rPr lang="en-US" sz="28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925513"/>
            <a:ext cx="8483600" cy="5003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533400" y="203200"/>
            <a:ext cx="7980363" cy="658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Setup for titrating an acid with a base</a:t>
            </a:r>
            <a:endParaRPr lang="en-US" sz="2000" b="1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altLang="en-US" sz="4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Titration</a:t>
            </a:r>
            <a:endParaRPr lang="en-US" altLang="en-US" sz="5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981200"/>
            <a:ext cx="4876800" cy="4114800"/>
          </a:xfrm>
          <a:noFill/>
          <a:ln/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 Add solution from the buret.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Reagent (base) reacts with compound (acid) in solution in the flask.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3"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Indicator shows when exact stoichiometric reaction has occurred. (Acid = Base)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This is called NEUTRALIZATION.</a:t>
            </a:r>
          </a:p>
          <a:p>
            <a:pPr marL="457200" indent="-457200">
              <a:lnSpc>
                <a:spcPct val="80000"/>
              </a:lnSpc>
            </a:pP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1318" name="05M14VD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133600"/>
            <a:ext cx="3192463" cy="37338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1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41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318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1318"/>
                </p:tgtEl>
              </p:cMediaNode>
            </p:video>
          </p:childTnLst>
        </p:cTn>
      </p:par>
    </p:tnLst>
    <p:bldLst>
      <p:bldP spid="141315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2362200"/>
            <a:ext cx="4495800" cy="3886200"/>
          </a:xfrm>
          <a:noFill/>
          <a:ln/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35.62 mL of NaOH is neutralized with 25.2 mL of 0.0998 M HCl by titration to an equivalence point.  What is the concentration of the NaOH?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239000" cy="1447800"/>
          </a:xfrm>
          <a:solidFill>
            <a:srgbClr val="FCFEB9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LAB PROBLEM #1:   Standardize a solution of NaOH — i.e., accurately determine its concentration.</a:t>
            </a:r>
          </a:p>
        </p:txBody>
      </p:sp>
      <p:pic>
        <p:nvPicPr>
          <p:cNvPr id="149508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8" y="1652588"/>
            <a:ext cx="3008312" cy="324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447800"/>
          </a:xfrm>
          <a:solidFill>
            <a:srgbClr val="FFC5C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1628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water to the 3.0 M solution to lower its concentration to 0.50 M </a:t>
            </a:r>
          </a:p>
          <a:p>
            <a:pPr>
              <a:buFontTx/>
              <a:buNone/>
            </a:pP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Dilute the solution!</a:t>
            </a:r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371600"/>
          </a:xfrm>
          <a:solidFill>
            <a:srgbClr val="FFC5C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363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2019300"/>
            <a:ext cx="6019800" cy="449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567113" y="2333625"/>
            <a:ext cx="4262437" cy="1063625"/>
          </a:xfrm>
          <a:prstGeom prst="rect">
            <a:avLst/>
          </a:prstGeom>
          <a:solidFill>
            <a:srgbClr val="FFCCCC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But how much water </a:t>
            </a:r>
          </a:p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do we add?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698" name="Object 2"/>
          <p:cNvGraphicFramePr>
            <a:graphicFrameLocks noChangeAspect="1"/>
          </p:cNvGraphicFramePr>
          <p:nvPr/>
        </p:nvGraphicFramePr>
        <p:xfrm>
          <a:off x="1981200" y="1524000"/>
          <a:ext cx="6915150" cy="3981450"/>
        </p:xfrm>
        <a:graphic>
          <a:graphicData uri="http://schemas.openxmlformats.org/presentationml/2006/ole">
            <p:oleObj spid="_x0000_s285698" name="Document" r:id="rId3" imgW="7075891" imgH="4073142" progId="Word.Document.8">
              <p:embed/>
            </p:oleObj>
          </a:graphicData>
        </a:graphic>
      </p:graphicFrame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sz="3200" b="0">
                <a:solidFill>
                  <a:srgbClr val="FCFEB9"/>
                </a:solidFill>
              </a:rPr>
              <a:t>Acid Nomenclature Review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Oxygen</a:t>
            </a: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endParaRPr lang="en-US" sz="240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381000" y="4267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w/Oxygen </a:t>
            </a:r>
          </a:p>
        </p:txBody>
      </p:sp>
      <p:sp>
        <p:nvSpPr>
          <p:cNvPr id="285702" name="Line 6"/>
          <p:cNvSpPr>
            <a:spLocks noChangeShapeType="1"/>
          </p:cNvSpPr>
          <p:nvPr/>
        </p:nvSpPr>
        <p:spPr bwMode="auto">
          <a:xfrm flipV="1">
            <a:off x="1981200" y="4114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5703" name="Line 7"/>
          <p:cNvSpPr>
            <a:spLocks noChangeShapeType="1"/>
          </p:cNvSpPr>
          <p:nvPr/>
        </p:nvSpPr>
        <p:spPr bwMode="auto">
          <a:xfrm>
            <a:off x="1981200" y="4572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8915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easy way to remember which goes with which…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“In the cafeteria, you </a:t>
            </a: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something </a:t>
            </a: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447800"/>
          </a:xfrm>
          <a:solidFill>
            <a:srgbClr val="FFC5C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162800" cy="10668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much water is added?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important point is that ---&gt;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en-US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4388" name="Group 4"/>
          <p:cNvGrpSpPr>
            <a:grpSpLocks/>
          </p:cNvGrpSpPr>
          <p:nvPr/>
        </p:nvGrpSpPr>
        <p:grpSpPr bwMode="auto">
          <a:xfrm>
            <a:off x="914400" y="3578225"/>
            <a:ext cx="7345363" cy="1222375"/>
            <a:chOff x="624" y="2254"/>
            <a:chExt cx="4627" cy="770"/>
          </a:xfrm>
        </p:grpSpPr>
        <p:sp>
          <p:nvSpPr>
            <p:cNvPr id="144389" name="Rectangle 5"/>
            <p:cNvSpPr>
              <a:spLocks noChangeArrowheads="1"/>
            </p:cNvSpPr>
            <p:nvPr/>
          </p:nvSpPr>
          <p:spPr bwMode="auto">
            <a:xfrm>
              <a:off x="624" y="2256"/>
              <a:ext cx="4560" cy="768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90" name="Text Box 6"/>
            <p:cNvSpPr txBox="1">
              <a:spLocks noChangeArrowheads="1"/>
            </p:cNvSpPr>
            <p:nvPr/>
          </p:nvSpPr>
          <p:spPr bwMode="auto">
            <a:xfrm>
              <a:off x="920" y="2254"/>
              <a:ext cx="4331" cy="7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moles of NaOH in ORIGINAL solution = </a:t>
              </a:r>
            </a:p>
            <a:p>
              <a:pPr>
                <a:lnSpc>
                  <a:spcPct val="110000"/>
                </a:lnSpc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      moles of NaOH in FINAL solution</a:t>
              </a:r>
              <a:endPara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  <a:solidFill>
            <a:srgbClr val="FFC5C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4958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Amount of NaOH in original solution =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• V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(3.0 mol/L)(0.050 L)  =  0.15 mol NaOH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Amount of NaOH in final solution must also = 0.15 mol NaOH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 of final solution =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(0.15 mol NaOH)  /  (0.50 M)  = 0.30 L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or     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 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447800"/>
          </a:xfrm>
          <a:solidFill>
            <a:srgbClr val="FFC5C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1905000"/>
            <a:ext cx="2667000" cy="43434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Conclusion: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250 mL of water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50.0 mL of 3.0 M NaOH to make 300 mL of 0.50 M NaOH.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</a:t>
            </a:r>
          </a:p>
        </p:txBody>
      </p:sp>
      <p:pic>
        <p:nvPicPr>
          <p:cNvPr id="146436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790700"/>
            <a:ext cx="6019800" cy="449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09600" y="3200400"/>
            <a:ext cx="4724400" cy="1295400"/>
          </a:xfrm>
          <a:prstGeom prst="rect">
            <a:avLst/>
          </a:prstGeom>
          <a:solidFill>
            <a:srgbClr val="FFC5CF"/>
          </a:solidFill>
          <a:ln w="254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68580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</a:t>
            </a:r>
            <a:r>
              <a: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shortcut</a:t>
            </a:r>
          </a:p>
          <a:p>
            <a:pPr>
              <a:spcBef>
                <a:spcPct val="120000"/>
              </a:spcBef>
              <a:buFontTx/>
              <a:buNone/>
            </a:pPr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altLang="en-US" sz="40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 • V</a:t>
            </a:r>
            <a:r>
              <a:rPr lang="en-US" altLang="en-US" sz="40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  =  M</a:t>
            </a:r>
            <a:r>
              <a:rPr lang="en-US" altLang="en-US" sz="40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 • V</a:t>
            </a:r>
            <a:r>
              <a:rPr lang="en-US" altLang="en-US" sz="40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pic>
        <p:nvPicPr>
          <p:cNvPr id="14746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754188"/>
            <a:ext cx="1866900" cy="180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7461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4563" y="3587750"/>
            <a:ext cx="1401762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096000" cy="11430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Preparing Solutions by Dilution</a:t>
            </a:r>
            <a:endParaRPr lang="en-US" altLang="en-US" sz="48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You try this dilution problem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162800" cy="51816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You have a stock bottle of hydrochloric acid, which is 12.1 M.  You need 400 mL of 0.10 M HCl.  How much of the acid and how much water will you need?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>
                <a:solidFill>
                  <a:srgbClr val="FCFEB9"/>
                </a:solidFill>
                <a:latin typeface="Comic Sans MS" pitchFamily="66" charset="0"/>
              </a:rPr>
              <a:t>Acid Nomenclature Flowchart</a:t>
            </a:r>
          </a:p>
        </p:txBody>
      </p:sp>
      <p:graphicFrame>
        <p:nvGraphicFramePr>
          <p:cNvPr id="169987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1876425" y="1524000"/>
          <a:ext cx="5332413" cy="5078413"/>
        </p:xfrm>
        <a:graphic>
          <a:graphicData uri="http://schemas.openxmlformats.org/presentationml/2006/ole">
            <p:oleObj spid="_x0000_s169987" name="MS Org Chart" r:id="rId3" imgW="4539960" imgH="4324320" progId="OrgPlusWOPX.4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HBr 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36588" lvl="1" indent="-234950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–"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2819400" y="1981200"/>
            <a:ext cx="423386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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	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bromic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2819400" y="2895600"/>
            <a:ext cx="37528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	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carbon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ic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acid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2819400" y="4038600"/>
            <a:ext cx="38115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	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sulfur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ous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acid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CFEB9"/>
                </a:solidFill>
                <a:latin typeface="Comic Sans MS" pitchFamily="66" charset="0"/>
              </a:rPr>
              <a:t>Acid Nomenclature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utoUpdateAnimBg="0"/>
      <p:bldP spid="165895" grpId="0" autoUpdateAnimBg="0"/>
      <p:bldP spid="165896" grpId="0" autoUpdateAnimBg="0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CFEB9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DFED9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A2C1FE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CEDDFE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Pages>74</Pages>
  <Words>2349</Words>
  <Application>Microsoft Office PowerPoint</Application>
  <PresentationFormat>Letter Paper (8.5x11 in)</PresentationFormat>
  <Paragraphs>406</Paragraphs>
  <Slides>74</Slides>
  <Notes>3</Notes>
  <HiddenSlides>0</HiddenSlides>
  <MMClips>9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74</vt:i4>
      </vt:variant>
    </vt:vector>
  </HeadingPairs>
  <TitlesOfParts>
    <vt:vector size="92" baseType="lpstr">
      <vt:lpstr>Times</vt:lpstr>
      <vt:lpstr>Arial</vt:lpstr>
      <vt:lpstr>Comic Sans MS</vt:lpstr>
      <vt:lpstr>Times New Roman</vt:lpstr>
      <vt:lpstr>MS LineDraw</vt:lpstr>
      <vt:lpstr>Wingdings</vt:lpstr>
      <vt:lpstr>Symbol</vt:lpstr>
      <vt:lpstr>Trebuchet MS</vt:lpstr>
      <vt:lpstr>FEBTechnical</vt:lpstr>
      <vt:lpstr>symb_chm</vt:lpstr>
      <vt:lpstr>66 Helvetica MediumItalic</vt:lpstr>
      <vt:lpstr>Microsoft Office 98</vt:lpstr>
      <vt:lpstr>Microsoft ClipArt Gallery</vt:lpstr>
      <vt:lpstr>Microsoft Clip Gallery</vt:lpstr>
      <vt:lpstr>MS Organization Chart 2.0</vt:lpstr>
      <vt:lpstr>Microsoft Equation 2.0</vt:lpstr>
      <vt:lpstr>Equation</vt:lpstr>
      <vt:lpstr>Microsoft Word Document</vt:lpstr>
      <vt:lpstr>The Chemistry of Acids and Bases</vt:lpstr>
      <vt:lpstr>Acid and Bases</vt:lpstr>
      <vt:lpstr>Acid and Bases</vt:lpstr>
      <vt:lpstr>Acid and Bases</vt:lpstr>
      <vt:lpstr>Acids</vt:lpstr>
      <vt:lpstr>Some Properties of Acids</vt:lpstr>
      <vt:lpstr>Acid Nomenclature Review</vt:lpstr>
      <vt:lpstr>Acid Nomenclature Flowchart</vt:lpstr>
      <vt:lpstr>Acid Nomenclature Review</vt:lpstr>
      <vt:lpstr>Name ‘Em!</vt:lpstr>
      <vt:lpstr>Some Properties of Bases</vt:lpstr>
      <vt:lpstr>Some Common Bases</vt:lpstr>
      <vt:lpstr>Acid/Base definitions</vt:lpstr>
      <vt:lpstr>Slide 14</vt:lpstr>
      <vt:lpstr>Acid/Base Definitions</vt:lpstr>
      <vt:lpstr>Slide 16</vt:lpstr>
      <vt:lpstr>ACID-BASE THEORIES</vt:lpstr>
      <vt:lpstr>Conjugate Pairs</vt:lpstr>
      <vt:lpstr>Learning Check!</vt:lpstr>
      <vt:lpstr>Acids &amp; Base Definitions</vt:lpstr>
      <vt:lpstr>Lewis Acids &amp; Bases</vt:lpstr>
      <vt:lpstr>Lewis Acid/Base Reaction</vt:lpstr>
      <vt:lpstr>Lewis Acid-Base Interactions in Biology</vt:lpstr>
      <vt:lpstr>The pH scale is a way of expressing the strength of acids and bases.  Instead of using very small numbers, we just use the NEGATIVE power of 10 on the Molarity of the H+ (or OH-) ion.  Under 7  = acid     7 = neutral Over 7 = base</vt:lpstr>
      <vt:lpstr>pH of Common Substances</vt:lpstr>
      <vt:lpstr>Calculating the pH</vt:lpstr>
      <vt:lpstr>Try These!</vt:lpstr>
      <vt:lpstr>pH calculations – Solving for H+</vt:lpstr>
      <vt:lpstr>pH calculations – Solving for H+</vt:lpstr>
      <vt:lpstr>More About Water</vt:lpstr>
      <vt:lpstr>More About Water</vt:lpstr>
      <vt:lpstr>pOH</vt:lpstr>
      <vt:lpstr>Slide 33</vt:lpstr>
      <vt:lpstr>[H3O+], [OH-] and pH</vt:lpstr>
      <vt:lpstr>Slide 35</vt:lpstr>
      <vt:lpstr>Slide 36</vt:lpstr>
      <vt:lpstr>Slide 37</vt:lpstr>
      <vt:lpstr>Slide 38</vt:lpstr>
      <vt:lpstr>Strong and Weak Acids/Bases</vt:lpstr>
      <vt:lpstr>Slide 40</vt:lpstr>
      <vt:lpstr>Slide 41</vt:lpstr>
      <vt:lpstr>Slide 42</vt:lpstr>
      <vt:lpstr>Weak Bases</vt:lpstr>
      <vt:lpstr>Equilibria Involving  Weak Acids and Bases</vt:lpstr>
      <vt:lpstr>Ionization Constants for Acids/Bases </vt:lpstr>
      <vt:lpstr>Equilibrium Constants   for Weak Acids</vt:lpstr>
      <vt:lpstr>Equilibrium Constants   for Weak Bases</vt:lpstr>
      <vt:lpstr>Relation of Ka, Kb, [H3O+] and pH</vt:lpstr>
      <vt:lpstr>Equilibria Involving A Weak Acid</vt:lpstr>
      <vt:lpstr>Equilibria Involving A Weak Acid</vt:lpstr>
      <vt:lpstr>Equilibria Involving A Weak Acid</vt:lpstr>
      <vt:lpstr>Equilibria Involving A Weak Acid</vt:lpstr>
      <vt:lpstr>Equilibria Involving A Weak Acid</vt:lpstr>
      <vt:lpstr>Equilibria Involving A Weak Base</vt:lpstr>
      <vt:lpstr>Equilibria Involving A Weak Base</vt:lpstr>
      <vt:lpstr>Equilibria Involving A Weak Base</vt:lpstr>
      <vt:lpstr>Equilibria Involving A Weak Base</vt:lpstr>
      <vt:lpstr>Types of Acid/Base Reactions: Summary</vt:lpstr>
      <vt:lpstr>pH testing</vt:lpstr>
      <vt:lpstr>Paper testing</vt:lpstr>
      <vt:lpstr>Slide 61</vt:lpstr>
      <vt:lpstr>pH meter</vt:lpstr>
      <vt:lpstr>pH indicators</vt:lpstr>
      <vt:lpstr>ACID-BASE REACTIONS Titrations</vt:lpstr>
      <vt:lpstr>Slide 65</vt:lpstr>
      <vt:lpstr>Titration</vt:lpstr>
      <vt:lpstr>LAB PROBLEM #1:   Standardize a solution of NaOH — i.e., accurately determine its concentration.</vt:lpstr>
      <vt:lpstr>PROBLEM:  You have 50.0 mL of 3.0 M NaOH and you want 0.50 M NaOH.  What do you do?</vt:lpstr>
      <vt:lpstr>PROBLEM:  You have 50.0 mL of 3.0 M NaOH and you want 0.50 M NaOH.  What do you do?</vt:lpstr>
      <vt:lpstr>PROBLEM:  You have 50.0 mL of 3.0 M NaOH and you want 0.50 M NaOH.  What do you do?</vt:lpstr>
      <vt:lpstr>PROBLEM:  You have 50.0 mL of 3.0 M NaOH and you want 0.50 M NaOH.  What do you do?</vt:lpstr>
      <vt:lpstr>PROBLEM:  You have 50.0 mL of 3.0 M NaOH and you want 0.50 M NaOH.  What do you do?</vt:lpstr>
      <vt:lpstr>Preparing Solutions by Dilution</vt:lpstr>
      <vt:lpstr>You try this dilution problem</vt:lpstr>
    </vt:vector>
  </TitlesOfParts>
  <LinksUpToDate>false</LinksUpToDate>
  <SharedDoc>false</SharedDoc>
  <HyperlinkBase>chemistrygeek.com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subject>Chemistry I (High School)</dc:subject>
  <dc:creator>Neil Rapp</dc:creator>
  <cp:keywords>acids, bases, pH</cp:keywords>
  <dc:description/>
  <cp:lastModifiedBy>Elizabeth.Mcwilliams</cp:lastModifiedBy>
  <cp:revision>255</cp:revision>
  <cp:lastPrinted>1997-03-04T21:31:49Z</cp:lastPrinted>
  <dcterms:created xsi:type="dcterms:W3CDTF">1996-06-25T23:08:44Z</dcterms:created>
  <dcterms:modified xsi:type="dcterms:W3CDTF">2010-07-23T02:29:18Z</dcterms:modified>
</cp:coreProperties>
</file>