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1"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68" autoAdjust="0"/>
  </p:normalViewPr>
  <p:slideViewPr>
    <p:cSldViewPr>
      <p:cViewPr varScale="1">
        <p:scale>
          <a:sx n="63" d="100"/>
          <a:sy n="63" d="100"/>
        </p:scale>
        <p:origin x="-720" y="-102"/>
      </p:cViewPr>
      <p:guideLst>
        <p:guide orient="horz" pos="2160"/>
        <p:guide pos="2880"/>
      </p:guideLst>
    </p:cSldViewPr>
  </p:slideViewPr>
  <p:notesTextViewPr>
    <p:cViewPr>
      <p:scale>
        <a:sx n="1" d="1"/>
        <a:sy n="1" d="1"/>
      </p:scale>
      <p:origin x="0" y="31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96760C-33FB-4DD6-8803-960F1A04278B}" type="datetimeFigureOut">
              <a:rPr lang="en-US" smtClean="0"/>
              <a:t>9/1/2015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EBF740-0E2D-498D-8295-FD5D2BBE3A7D}" type="slidenum">
              <a:rPr lang="en-US" smtClean="0"/>
              <a:t>‹#›</a:t>
            </a:fld>
            <a:endParaRPr lang="en-US"/>
          </a:p>
        </p:txBody>
      </p:sp>
    </p:spTree>
    <p:extLst>
      <p:ext uri="{BB962C8B-B14F-4D97-AF65-F5344CB8AC3E}">
        <p14:creationId xmlns:p14="http://schemas.microsoft.com/office/powerpoint/2010/main" val="1758905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altLang="en-US" sz="1400" dirty="0" smtClean="0">
                <a:latin typeface="Times New Roman" pitchFamily="18" charset="0"/>
              </a:rPr>
              <a:t> </a:t>
            </a:r>
            <a:r>
              <a:rPr lang="en-US" altLang="en-US" sz="1200" dirty="0" smtClean="0">
                <a:latin typeface="Times New Roman" pitchFamily="18" charset="0"/>
              </a:rPr>
              <a:t>May </a:t>
            </a:r>
            <a:r>
              <a:rPr lang="en-US" altLang="en-US" sz="1200" b="1" dirty="0" smtClean="0">
                <a:latin typeface="Times New Roman" pitchFamily="18" charset="0"/>
              </a:rPr>
              <a:t>prove</a:t>
            </a:r>
            <a:r>
              <a:rPr lang="en-US" altLang="en-US" sz="1200" dirty="0" smtClean="0">
                <a:latin typeface="Times New Roman" pitchFamily="18" charset="0"/>
              </a:rPr>
              <a:t> that a crime has been committed</a:t>
            </a:r>
          </a:p>
          <a:p>
            <a:pPr eaLnBrk="1" hangingPunct="1">
              <a:buFontTx/>
              <a:buChar char="•"/>
            </a:pPr>
            <a:r>
              <a:rPr lang="en-US" altLang="en-US" sz="1200" dirty="0" smtClean="0">
                <a:latin typeface="Times New Roman" pitchFamily="18" charset="0"/>
              </a:rPr>
              <a:t> Establish </a:t>
            </a:r>
            <a:r>
              <a:rPr lang="en-US" altLang="en-US" sz="1200" b="1" dirty="0" smtClean="0">
                <a:latin typeface="Times New Roman" pitchFamily="18" charset="0"/>
              </a:rPr>
              <a:t>key elements</a:t>
            </a:r>
            <a:r>
              <a:rPr lang="en-US" altLang="en-US" sz="1200" dirty="0" smtClean="0">
                <a:latin typeface="Times New Roman" pitchFamily="18" charset="0"/>
              </a:rPr>
              <a:t> of a crime</a:t>
            </a:r>
          </a:p>
          <a:p>
            <a:pPr eaLnBrk="1" hangingPunct="1">
              <a:buFontTx/>
              <a:buChar char="•"/>
            </a:pPr>
            <a:r>
              <a:rPr lang="en-US" altLang="en-US" sz="1200" dirty="0" smtClean="0">
                <a:latin typeface="Times New Roman" pitchFamily="18" charset="0"/>
              </a:rPr>
              <a:t> Link a </a:t>
            </a:r>
            <a:r>
              <a:rPr lang="en-US" altLang="en-US" sz="1200" b="1" dirty="0" smtClean="0">
                <a:latin typeface="Times New Roman" pitchFamily="18" charset="0"/>
              </a:rPr>
              <a:t>suspect</a:t>
            </a:r>
            <a:r>
              <a:rPr lang="en-US" altLang="en-US" sz="1200" dirty="0" smtClean="0">
                <a:latin typeface="Times New Roman" pitchFamily="18" charset="0"/>
              </a:rPr>
              <a:t> with a crime scene or a victim</a:t>
            </a:r>
          </a:p>
          <a:p>
            <a:pPr eaLnBrk="1" hangingPunct="1">
              <a:buFontTx/>
              <a:buChar char="•"/>
            </a:pPr>
            <a:r>
              <a:rPr lang="en-US" altLang="en-US" sz="1200" dirty="0" smtClean="0">
                <a:latin typeface="Times New Roman" pitchFamily="18" charset="0"/>
              </a:rPr>
              <a:t> Establish the </a:t>
            </a:r>
            <a:r>
              <a:rPr lang="en-US" altLang="en-US" sz="1200" b="1" dirty="0" smtClean="0">
                <a:latin typeface="Times New Roman" pitchFamily="18" charset="0"/>
              </a:rPr>
              <a:t>identity</a:t>
            </a:r>
            <a:r>
              <a:rPr lang="en-US" altLang="en-US" sz="1200" dirty="0" smtClean="0">
                <a:latin typeface="Times New Roman" pitchFamily="18" charset="0"/>
              </a:rPr>
              <a:t> of a victim or suspect</a:t>
            </a:r>
          </a:p>
          <a:p>
            <a:pPr eaLnBrk="1" hangingPunct="1">
              <a:buFontTx/>
              <a:buChar char="•"/>
            </a:pPr>
            <a:r>
              <a:rPr lang="en-US" altLang="en-US" sz="1200" dirty="0" smtClean="0">
                <a:latin typeface="Times New Roman" pitchFamily="18" charset="0"/>
              </a:rPr>
              <a:t> Corroborate verbal </a:t>
            </a:r>
            <a:r>
              <a:rPr lang="en-US" altLang="en-US" sz="1200" b="1" dirty="0" smtClean="0">
                <a:latin typeface="Times New Roman" pitchFamily="18" charset="0"/>
              </a:rPr>
              <a:t>witness</a:t>
            </a:r>
            <a:r>
              <a:rPr lang="en-US" altLang="en-US" sz="1200" dirty="0" smtClean="0">
                <a:latin typeface="Times New Roman" pitchFamily="18" charset="0"/>
              </a:rPr>
              <a:t> testimony </a:t>
            </a:r>
          </a:p>
          <a:p>
            <a:pPr eaLnBrk="1" hangingPunct="1">
              <a:buFontTx/>
              <a:buChar char="•"/>
            </a:pPr>
            <a:r>
              <a:rPr lang="en-US" altLang="en-US" sz="1200" dirty="0" smtClean="0">
                <a:latin typeface="Times New Roman" pitchFamily="18" charset="0"/>
              </a:rPr>
              <a:t> Exonerate the </a:t>
            </a:r>
            <a:r>
              <a:rPr lang="en-US" altLang="en-US" sz="1200" b="1" dirty="0" smtClean="0">
                <a:latin typeface="Times New Roman" pitchFamily="18" charset="0"/>
              </a:rPr>
              <a:t>innocent</a:t>
            </a:r>
            <a:r>
              <a:rPr lang="en-US" altLang="en-US" sz="1200" dirty="0" smtClean="0">
                <a:latin typeface="Times New Roman" pitchFamily="18" charset="0"/>
              </a:rPr>
              <a:t>. </a:t>
            </a:r>
          </a:p>
          <a:p>
            <a:pPr eaLnBrk="1" hangingPunct="1">
              <a:buFontTx/>
              <a:buChar char="•"/>
            </a:pPr>
            <a:r>
              <a:rPr lang="en-US" altLang="en-US" sz="1200" dirty="0" smtClean="0">
                <a:latin typeface="Times New Roman" pitchFamily="18" charset="0"/>
              </a:rPr>
              <a:t> Give </a:t>
            </a:r>
            <a:r>
              <a:rPr lang="en-US" altLang="en-US" sz="1200" b="1" dirty="0" smtClean="0">
                <a:latin typeface="Times New Roman" pitchFamily="18" charset="0"/>
              </a:rPr>
              <a:t>detectives</a:t>
            </a:r>
            <a:r>
              <a:rPr lang="en-US" altLang="en-US" sz="1200" dirty="0" smtClean="0">
                <a:latin typeface="Times New Roman" pitchFamily="18" charset="0"/>
              </a:rPr>
              <a:t> leads to work with in the case</a:t>
            </a:r>
          </a:p>
          <a:p>
            <a:r>
              <a:rPr lang="en-US" dirty="0" smtClean="0"/>
              <a:t> </a:t>
            </a:r>
            <a:endParaRPr lang="en-US" dirty="0"/>
          </a:p>
        </p:txBody>
      </p:sp>
      <p:sp>
        <p:nvSpPr>
          <p:cNvPr id="4" name="Slide Number Placeholder 3"/>
          <p:cNvSpPr>
            <a:spLocks noGrp="1"/>
          </p:cNvSpPr>
          <p:nvPr>
            <p:ph type="sldNum" sz="quarter" idx="10"/>
          </p:nvPr>
        </p:nvSpPr>
        <p:spPr/>
        <p:txBody>
          <a:bodyPr/>
          <a:lstStyle/>
          <a:p>
            <a:fld id="{B1EBF740-0E2D-498D-8295-FD5D2BBE3A7D}" type="slidenum">
              <a:rPr lang="en-US" smtClean="0"/>
              <a:t>4</a:t>
            </a:fld>
            <a:endParaRPr lang="en-US"/>
          </a:p>
        </p:txBody>
      </p:sp>
    </p:spTree>
    <p:extLst>
      <p:ext uri="{BB962C8B-B14F-4D97-AF65-F5344CB8AC3E}">
        <p14:creationId xmlns:p14="http://schemas.microsoft.com/office/powerpoint/2010/main" val="3797134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eaLnBrk="1" hangingPunct="1">
              <a:lnSpc>
                <a:spcPct val="80000"/>
              </a:lnSpc>
              <a:buFontTx/>
              <a:buNone/>
              <a:defRPr/>
            </a:pPr>
            <a:r>
              <a:rPr lang="en-US" sz="1600" b="1" i="1" dirty="0" smtClean="0">
                <a:latin typeface="Times New Roman" pitchFamily="18" charset="0"/>
              </a:rPr>
              <a:t>Step 1: Interview</a:t>
            </a:r>
          </a:p>
          <a:p>
            <a:pPr algn="just" eaLnBrk="1" hangingPunct="1">
              <a:lnSpc>
                <a:spcPct val="80000"/>
              </a:lnSpc>
              <a:buFontTx/>
              <a:buNone/>
              <a:defRPr/>
            </a:pPr>
            <a:endParaRPr lang="en-US" sz="800" b="1" i="1" dirty="0" smtClean="0">
              <a:latin typeface="Times New Roman" pitchFamily="18" charset="0"/>
            </a:endParaRPr>
          </a:p>
          <a:p>
            <a:pPr marL="0" algn="just" eaLnBrk="1" hangingPunct="1">
              <a:lnSpc>
                <a:spcPct val="80000"/>
              </a:lnSpc>
              <a:spcBef>
                <a:spcPts val="0"/>
              </a:spcBef>
              <a:buFontTx/>
              <a:buNone/>
              <a:defRPr/>
            </a:pPr>
            <a:r>
              <a:rPr lang="en-US" sz="1200" dirty="0" smtClean="0">
                <a:latin typeface="Times New Roman" pitchFamily="18" charset="0"/>
              </a:rPr>
              <a:t>The first step in investigating a crime scene is to interview the first officer at the scene or the victim to determine what allegedly happened, what crime took place, and how was the crime committed. This information may not be factual information but it will give the investigators a place to start. </a:t>
            </a:r>
          </a:p>
          <a:p>
            <a:pPr algn="just" eaLnBrk="1" hangingPunct="1">
              <a:lnSpc>
                <a:spcPct val="80000"/>
              </a:lnSpc>
              <a:buFontTx/>
              <a:buNone/>
              <a:defRPr/>
            </a:pPr>
            <a:endParaRPr lang="en-US" sz="1100" dirty="0" smtClean="0">
              <a:latin typeface="Times New Roman" pitchFamily="18" charset="0"/>
            </a:endParaRPr>
          </a:p>
          <a:p>
            <a:pPr algn="just" eaLnBrk="1" hangingPunct="1">
              <a:lnSpc>
                <a:spcPct val="80000"/>
              </a:lnSpc>
              <a:buFontTx/>
              <a:buNone/>
              <a:defRPr/>
            </a:pPr>
            <a:r>
              <a:rPr lang="en-US" sz="1600" b="1" i="1" dirty="0" smtClean="0">
                <a:latin typeface="Times New Roman" pitchFamily="18" charset="0"/>
              </a:rPr>
              <a:t>Step 2: Examine</a:t>
            </a:r>
          </a:p>
          <a:p>
            <a:pPr marL="0" algn="just" eaLnBrk="1" hangingPunct="1">
              <a:lnSpc>
                <a:spcPct val="80000"/>
              </a:lnSpc>
              <a:spcBef>
                <a:spcPts val="0"/>
              </a:spcBef>
              <a:buFontTx/>
              <a:buNone/>
              <a:defRPr/>
            </a:pPr>
            <a:r>
              <a:rPr lang="en-US" sz="1200" dirty="0" smtClean="0">
                <a:latin typeface="Times New Roman" pitchFamily="18" charset="0"/>
              </a:rPr>
              <a:t>The second step in the investigation of a crime scene, which will help identify possible evidence, identify the point of entry and point of exit, and outline the general layout of the crime scene. </a:t>
            </a:r>
          </a:p>
          <a:p>
            <a:pPr eaLnBrk="1" hangingPunct="1">
              <a:lnSpc>
                <a:spcPct val="80000"/>
              </a:lnSpc>
              <a:buFontTx/>
              <a:buNone/>
              <a:defRPr/>
            </a:pPr>
            <a:endParaRPr lang="en-US" sz="1100" b="1" i="1" dirty="0" smtClean="0">
              <a:latin typeface="Times New Roman" pitchFamily="18" charset="0"/>
            </a:endParaRPr>
          </a:p>
          <a:p>
            <a:pPr eaLnBrk="1" hangingPunct="1">
              <a:lnSpc>
                <a:spcPct val="80000"/>
              </a:lnSpc>
              <a:buFontTx/>
              <a:buNone/>
              <a:defRPr/>
            </a:pPr>
            <a:r>
              <a:rPr lang="en-US" sz="1600" b="1" i="1" dirty="0" smtClean="0">
                <a:latin typeface="Times New Roman" pitchFamily="18" charset="0"/>
              </a:rPr>
              <a:t>Step 3: Document</a:t>
            </a:r>
          </a:p>
          <a:p>
            <a:pPr marL="0" algn="just" eaLnBrk="1" hangingPunct="1">
              <a:lnSpc>
                <a:spcPct val="80000"/>
              </a:lnSpc>
              <a:spcBef>
                <a:spcPts val="0"/>
              </a:spcBef>
              <a:buFontTx/>
              <a:buNone/>
              <a:defRPr/>
            </a:pPr>
            <a:r>
              <a:rPr lang="en-US" sz="1200" dirty="0" smtClean="0">
                <a:latin typeface="Times New Roman" pitchFamily="18" charset="0"/>
              </a:rPr>
              <a:t>The third step in the protocol involves creating a pictorial record of the scene as well as a rough sketch to demonstrate the layout of the crime scene and to identify the exact position of the deceased victim or other evidence within the crime scene. </a:t>
            </a:r>
          </a:p>
          <a:p>
            <a:pPr eaLnBrk="1" hangingPunct="1">
              <a:lnSpc>
                <a:spcPct val="80000"/>
              </a:lnSpc>
              <a:buFontTx/>
              <a:buNone/>
              <a:defRPr/>
            </a:pPr>
            <a:endParaRPr lang="en-US" sz="1100" b="1" i="1" dirty="0" smtClean="0">
              <a:latin typeface="Times New Roman" pitchFamily="18" charset="0"/>
            </a:endParaRPr>
          </a:p>
          <a:p>
            <a:pPr eaLnBrk="1" hangingPunct="1">
              <a:lnSpc>
                <a:spcPct val="80000"/>
              </a:lnSpc>
              <a:buFontTx/>
              <a:buNone/>
              <a:defRPr/>
            </a:pPr>
            <a:r>
              <a:rPr lang="en-US" sz="1600" b="1" i="1" dirty="0" smtClean="0">
                <a:latin typeface="Times New Roman" pitchFamily="18" charset="0"/>
              </a:rPr>
              <a:t>Step 4: Process</a:t>
            </a:r>
          </a:p>
          <a:p>
            <a:pPr marL="0" algn="just" eaLnBrk="1" hangingPunct="1">
              <a:lnSpc>
                <a:spcPct val="80000"/>
              </a:lnSpc>
              <a:spcBef>
                <a:spcPts val="0"/>
              </a:spcBef>
              <a:buFontTx/>
              <a:buNone/>
              <a:defRPr/>
            </a:pPr>
            <a:r>
              <a:rPr lang="en-US" sz="1200" dirty="0" smtClean="0">
                <a:latin typeface="Times New Roman" pitchFamily="18" charset="0"/>
              </a:rPr>
              <a:t>This is the last step in the protocol. The crime scene technician will process the crime scene for evidence, both physical and testimonial evidence. </a:t>
            </a:r>
            <a:r>
              <a:rPr lang="en-US" sz="1200" smtClean="0">
                <a:latin typeface="Times New Roman" pitchFamily="18" charset="0"/>
              </a:rPr>
              <a:t>It is the crime scene technicians responsibility to identify, evaluate and collect physical evidence from the crime scene for further analysis by a crime laboratory. </a:t>
            </a:r>
          </a:p>
          <a:p>
            <a:endParaRPr lang="en-US"/>
          </a:p>
        </p:txBody>
      </p:sp>
      <p:sp>
        <p:nvSpPr>
          <p:cNvPr id="4" name="Slide Number Placeholder 3"/>
          <p:cNvSpPr>
            <a:spLocks noGrp="1"/>
          </p:cNvSpPr>
          <p:nvPr>
            <p:ph type="sldNum" sz="quarter" idx="10"/>
          </p:nvPr>
        </p:nvSpPr>
        <p:spPr/>
        <p:txBody>
          <a:bodyPr/>
          <a:lstStyle/>
          <a:p>
            <a:fld id="{B1EBF740-0E2D-498D-8295-FD5D2BBE3A7D}" type="slidenum">
              <a:rPr lang="en-US" smtClean="0"/>
              <a:t>6</a:t>
            </a:fld>
            <a:endParaRPr lang="en-US"/>
          </a:p>
        </p:txBody>
      </p:sp>
    </p:spTree>
    <p:extLst>
      <p:ext uri="{BB962C8B-B14F-4D97-AF65-F5344CB8AC3E}">
        <p14:creationId xmlns:p14="http://schemas.microsoft.com/office/powerpoint/2010/main" val="327290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A4048C-861C-407B-8153-E2C34FC3578D}"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359818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4048C-861C-407B-8153-E2C34FC3578D}"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293014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4048C-861C-407B-8153-E2C34FC3578D}"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360621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4048C-861C-407B-8153-E2C34FC3578D}"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79027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A4048C-861C-407B-8153-E2C34FC3578D}"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246093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A4048C-861C-407B-8153-E2C34FC3578D}"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3666855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A4048C-861C-407B-8153-E2C34FC3578D}"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10439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A4048C-861C-407B-8153-E2C34FC3578D}"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1090845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4048C-861C-407B-8153-E2C34FC3578D}" type="datetimeFigureOut">
              <a:rPr lang="en-US" smtClean="0"/>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1979755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4048C-861C-407B-8153-E2C34FC3578D}"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7523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4048C-861C-407B-8153-E2C34FC3578D}"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DAECF-F3A2-4139-A79D-4345ADB6A3DF}" type="slidenum">
              <a:rPr lang="en-US" smtClean="0"/>
              <a:t>‹#›</a:t>
            </a:fld>
            <a:endParaRPr lang="en-US"/>
          </a:p>
        </p:txBody>
      </p:sp>
    </p:spTree>
    <p:extLst>
      <p:ext uri="{BB962C8B-B14F-4D97-AF65-F5344CB8AC3E}">
        <p14:creationId xmlns:p14="http://schemas.microsoft.com/office/powerpoint/2010/main" val="1062599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4048C-861C-407B-8153-E2C34FC3578D}" type="datetimeFigureOut">
              <a:rPr lang="en-US" smtClean="0"/>
              <a:t>9/1/2015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DAECF-F3A2-4139-A79D-4345ADB6A3DF}" type="slidenum">
              <a:rPr lang="en-US" smtClean="0"/>
              <a:t>‹#›</a:t>
            </a:fld>
            <a:endParaRPr lang="en-US"/>
          </a:p>
        </p:txBody>
      </p:sp>
    </p:spTree>
    <p:extLst>
      <p:ext uri="{BB962C8B-B14F-4D97-AF65-F5344CB8AC3E}">
        <p14:creationId xmlns:p14="http://schemas.microsoft.com/office/powerpoint/2010/main" val="470614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71600" y="1295400"/>
            <a:ext cx="6748135" cy="2209800"/>
          </a:xfrm>
          <a:prstGeom prst="rect">
            <a:avLst/>
          </a:prstGeom>
          <a:noFill/>
        </p:spPr>
        <p:txBody>
          <a:bodyPr wrap="none" lIns="91440" tIns="45720" rIns="91440" bIns="45720">
            <a:prstTxWarp prst="textInflate">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chemeClr val="tx1">
                      <a:lumMod val="95000"/>
                      <a:lumOff val="5000"/>
                    </a:schemeClr>
                  </a:solidFill>
                </a:ln>
                <a:solidFill>
                  <a:srgbClr val="F5F13B"/>
                </a:solidFill>
                <a:effectLst>
                  <a:outerShdw blurRad="76200" dist="50800" dir="5400000" algn="tl" rotWithShape="0">
                    <a:srgbClr val="000000">
                      <a:alpha val="65000"/>
                    </a:srgbClr>
                  </a:outerShdw>
                </a:effectLst>
              </a:rPr>
              <a:t>CRIME SCENE BASICS</a:t>
            </a:r>
            <a:endParaRPr lang="en-US" sz="5400" b="1" cap="none" spc="50" dirty="0">
              <a:ln w="11430">
                <a:solidFill>
                  <a:schemeClr val="tx1">
                    <a:lumMod val="95000"/>
                    <a:lumOff val="5000"/>
                  </a:schemeClr>
                </a:solidFill>
              </a:ln>
              <a:solidFill>
                <a:srgbClr val="F5F13B"/>
              </a:solidFill>
              <a:effectLst>
                <a:outerShdw blurRad="76200" dist="50800" dir="5400000" algn="tl" rotWithShape="0">
                  <a:srgbClr val="000000">
                    <a:alpha val="65000"/>
                  </a:srgbClr>
                </a:outerShdw>
              </a:effectLst>
            </a:endParaRPr>
          </a:p>
        </p:txBody>
      </p:sp>
      <p:sp>
        <p:nvSpPr>
          <p:cNvPr id="6" name="TextBox 5"/>
          <p:cNvSpPr txBox="1"/>
          <p:nvPr/>
        </p:nvSpPr>
        <p:spPr>
          <a:xfrm>
            <a:off x="3753765" y="4123822"/>
            <a:ext cx="2011513" cy="646331"/>
          </a:xfrm>
          <a:prstGeom prst="rect">
            <a:avLst/>
          </a:prstGeom>
          <a:noFill/>
        </p:spPr>
        <p:txBody>
          <a:bodyPr wrap="none" rtlCol="0">
            <a:spAutoFit/>
          </a:bodyPr>
          <a:lstStyle/>
          <a:p>
            <a:r>
              <a:rPr lang="en-US" sz="3600" dirty="0" smtClean="0"/>
              <a:t>Chapter 2</a:t>
            </a:r>
            <a:endParaRPr lang="en-US" sz="3600" dirty="0"/>
          </a:p>
        </p:txBody>
      </p:sp>
    </p:spTree>
    <p:extLst>
      <p:ext uri="{BB962C8B-B14F-4D97-AF65-F5344CB8AC3E}">
        <p14:creationId xmlns:p14="http://schemas.microsoft.com/office/powerpoint/2010/main" val="2817622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05000"/>
            <a:ext cx="8153400" cy="449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057400"/>
            <a:ext cx="8037513" cy="4092575"/>
          </a:xfrm>
        </p:spPr>
        <p:txBody>
          <a:bodyPr>
            <a:normAutofit fontScale="90000"/>
          </a:bodyPr>
          <a:lstStyle/>
          <a:p>
            <a:r>
              <a:rPr lang="en-US" b="0" dirty="0"/>
              <a:t>1.) list the four types of evidence and give an example of </a:t>
            </a:r>
            <a:r>
              <a:rPr lang="en-US" b="0" dirty="0" smtClean="0"/>
              <a:t>each</a:t>
            </a:r>
            <a:br>
              <a:rPr lang="en-US" b="0" dirty="0" smtClean="0"/>
            </a:br>
            <a:r>
              <a:rPr lang="en-US" b="0" dirty="0"/>
              <a:t/>
            </a:r>
            <a:br>
              <a:rPr lang="en-US" b="0" dirty="0"/>
            </a:br>
            <a:r>
              <a:rPr lang="en-US" b="0" dirty="0"/>
              <a:t>2.) What is trace evidence</a:t>
            </a:r>
            <a:r>
              <a:rPr lang="en-US" b="0" dirty="0" smtClean="0"/>
              <a:t>?</a:t>
            </a:r>
            <a:br>
              <a:rPr lang="en-US" b="0" dirty="0" smtClean="0"/>
            </a:br>
            <a:r>
              <a:rPr lang="en-US" b="0" dirty="0"/>
              <a:t/>
            </a:r>
            <a:br>
              <a:rPr lang="en-US" b="0" dirty="0"/>
            </a:br>
            <a:r>
              <a:rPr lang="en-US" b="0" dirty="0" smtClean="0"/>
              <a:t>3.) Fill in the blanks for number 1 on your worksheet.</a:t>
            </a:r>
            <a:r>
              <a:rPr lang="en-US" b="0" dirty="0"/>
              <a:t/>
            </a:r>
            <a:br>
              <a:rPr lang="en-US" b="0" dirty="0"/>
            </a:br>
            <a:endParaRPr lang="en-US" dirty="0"/>
          </a:p>
        </p:txBody>
      </p:sp>
      <p:sp>
        <p:nvSpPr>
          <p:cNvPr id="3" name="Text Placeholder 2"/>
          <p:cNvSpPr>
            <a:spLocks noGrp="1"/>
          </p:cNvSpPr>
          <p:nvPr>
            <p:ph type="body" idx="1"/>
          </p:nvPr>
        </p:nvSpPr>
        <p:spPr>
          <a:xfrm>
            <a:off x="762000" y="381000"/>
            <a:ext cx="7772400" cy="1500187"/>
          </a:xfrm>
        </p:spPr>
        <p:txBody>
          <a:bodyPr>
            <a:normAutofit/>
          </a:bodyPr>
          <a:lstStyle/>
          <a:p>
            <a:r>
              <a:rPr lang="en-US" sz="4000" b="1" dirty="0" smtClean="0">
                <a:solidFill>
                  <a:schemeClr val="tx1">
                    <a:lumMod val="95000"/>
                    <a:lumOff val="5000"/>
                  </a:schemeClr>
                </a:solidFill>
                <a:effectLst>
                  <a:outerShdw blurRad="38100" dist="38100" dir="2700000" algn="tl">
                    <a:srgbClr val="000000">
                      <a:alpha val="43137"/>
                    </a:srgbClr>
                  </a:outerShdw>
                </a:effectLst>
              </a:rPr>
              <a:t>Bell Ringer</a:t>
            </a:r>
            <a:endParaRPr lang="en-US" sz="4000" b="1" dirty="0">
              <a:solidFill>
                <a:schemeClr val="tx1">
                  <a:lumMod val="95000"/>
                  <a:lumOff val="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9386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1600200"/>
            <a:ext cx="8305800" cy="457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1000" y="228600"/>
            <a:ext cx="8305800" cy="1219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Types of Evidence</a:t>
            </a:r>
            <a:endParaRPr lang="en-US" dirty="0"/>
          </a:p>
        </p:txBody>
      </p:sp>
      <p:sp>
        <p:nvSpPr>
          <p:cNvPr id="5" name="Rectangle 3"/>
          <p:cNvSpPr>
            <a:spLocks noGrp="1" noChangeArrowheads="1"/>
          </p:cNvSpPr>
          <p:nvPr>
            <p:ph idx="1"/>
          </p:nvPr>
        </p:nvSpPr>
        <p:spPr/>
        <p:txBody>
          <a:bodyPr/>
          <a:lstStyle/>
          <a:p>
            <a:pPr algn="just" eaLnBrk="1" hangingPunct="1">
              <a:buFontTx/>
              <a:buNone/>
            </a:pPr>
            <a:r>
              <a:rPr lang="en-US" altLang="en-US" sz="2000" b="1" u="sng" dirty="0" smtClean="0">
                <a:latin typeface="Times New Roman" pitchFamily="18" charset="0"/>
              </a:rPr>
              <a:t>Testimonial</a:t>
            </a:r>
            <a:r>
              <a:rPr lang="en-US" altLang="en-US" sz="2000" dirty="0" smtClean="0">
                <a:latin typeface="Times New Roman" pitchFamily="18" charset="0"/>
              </a:rPr>
              <a:t> : evidence </a:t>
            </a:r>
            <a:r>
              <a:rPr lang="en-US" altLang="en-US" sz="2000" dirty="0" smtClean="0">
                <a:latin typeface="Times New Roman" pitchFamily="18" charset="0"/>
                <a:cs typeface="Times New Roman" pitchFamily="18" charset="0"/>
              </a:rPr>
              <a:t>includes oral or written statements given to police as well as court testimony by people who witnessed an event. </a:t>
            </a:r>
          </a:p>
          <a:p>
            <a:pPr algn="just" eaLnBrk="1" hangingPunct="1">
              <a:buFontTx/>
              <a:buNone/>
            </a:pPr>
            <a:r>
              <a:rPr lang="en-US" altLang="en-US" sz="2000" dirty="0">
                <a:latin typeface="Times New Roman" pitchFamily="18" charset="0"/>
                <a:cs typeface="Times New Roman" pitchFamily="18" charset="0"/>
              </a:rPr>
              <a:t>  </a:t>
            </a:r>
            <a:r>
              <a:rPr lang="en-US" altLang="en-US" sz="2000" dirty="0" smtClean="0">
                <a:solidFill>
                  <a:srgbClr val="FF0000"/>
                </a:solidFill>
                <a:latin typeface="Times New Roman" pitchFamily="18" charset="0"/>
                <a:cs typeface="Times New Roman" pitchFamily="18" charset="0"/>
              </a:rPr>
              <a:t>EX: In a car accident, the police officer will ask for your personal statement or account of what happened. This is your testimonial.</a:t>
            </a:r>
            <a:endParaRPr lang="en-US" altLang="en-US" sz="2000" dirty="0" smtClean="0">
              <a:solidFill>
                <a:srgbClr val="FF0000"/>
              </a:solidFill>
              <a:latin typeface="Times New Roman" pitchFamily="18" charset="0"/>
            </a:endParaRPr>
          </a:p>
          <a:p>
            <a:pPr algn="just" eaLnBrk="1" hangingPunct="1">
              <a:buFontTx/>
              <a:buNone/>
            </a:pPr>
            <a:endParaRPr lang="en-US" altLang="en-US" sz="1100" dirty="0" smtClean="0">
              <a:latin typeface="Times New Roman" pitchFamily="18" charset="0"/>
            </a:endParaRPr>
          </a:p>
          <a:p>
            <a:pPr algn="just" eaLnBrk="1" hangingPunct="1">
              <a:buFontTx/>
              <a:buNone/>
            </a:pPr>
            <a:r>
              <a:rPr lang="en-US" altLang="en-US" sz="2000" b="1" u="sng" dirty="0" smtClean="0">
                <a:latin typeface="Times New Roman" pitchFamily="18" charset="0"/>
              </a:rPr>
              <a:t>Physical</a:t>
            </a:r>
            <a:r>
              <a:rPr lang="en-US" altLang="en-US" sz="2000" b="1" dirty="0" smtClean="0">
                <a:latin typeface="Times New Roman" pitchFamily="18" charset="0"/>
              </a:rPr>
              <a:t> :</a:t>
            </a:r>
            <a:r>
              <a:rPr lang="en-US" altLang="en-US" sz="2000" dirty="0" smtClean="0">
                <a:latin typeface="Times New Roman" pitchFamily="18" charset="0"/>
              </a:rPr>
              <a:t> evidence refers to any material items that would be present at the crime scene, on the victims, or found in a suspect’s possession. </a:t>
            </a:r>
          </a:p>
          <a:p>
            <a:pPr algn="just" eaLnBrk="1" hangingPunct="1">
              <a:buFontTx/>
              <a:buNone/>
            </a:pPr>
            <a:r>
              <a:rPr lang="en-US" altLang="en-US" sz="2000" dirty="0" smtClean="0">
                <a:solidFill>
                  <a:srgbClr val="FF0000"/>
                </a:solidFill>
                <a:latin typeface="Times New Roman" pitchFamily="18" charset="0"/>
              </a:rPr>
              <a:t>EX: footprints, fingerprints, your school ID, etc.</a:t>
            </a:r>
          </a:p>
          <a:p>
            <a:pPr algn="just" eaLnBrk="1" hangingPunct="1">
              <a:buFontTx/>
              <a:buNone/>
            </a:pPr>
            <a:endParaRPr lang="en-US" altLang="en-US" sz="1100" dirty="0" smtClean="0">
              <a:latin typeface="Times New Roman" pitchFamily="18" charset="0"/>
            </a:endParaRPr>
          </a:p>
          <a:p>
            <a:pPr algn="just" eaLnBrk="1" hangingPunct="1">
              <a:buFontTx/>
              <a:buNone/>
            </a:pPr>
            <a:r>
              <a:rPr lang="en-US" altLang="en-US" sz="2000" b="1" u="sng" dirty="0" smtClean="0">
                <a:latin typeface="Times New Roman" pitchFamily="18" charset="0"/>
              </a:rPr>
              <a:t>Trace evidence</a:t>
            </a:r>
            <a:r>
              <a:rPr lang="en-US" altLang="en-US" sz="2000" dirty="0">
                <a:latin typeface="Times New Roman" pitchFamily="18" charset="0"/>
              </a:rPr>
              <a:t> </a:t>
            </a:r>
            <a:r>
              <a:rPr lang="en-US" altLang="en-US" sz="2000" dirty="0" smtClean="0">
                <a:latin typeface="Times New Roman" pitchFamily="18" charset="0"/>
              </a:rPr>
              <a:t>: refers to physical evidence that is found in small but measurable amounts, such as strands of hair, fibers, or skin cells.</a:t>
            </a:r>
          </a:p>
          <a:p>
            <a:pPr algn="just" eaLnBrk="1" hangingPunct="1">
              <a:buFontTx/>
              <a:buNone/>
            </a:pPr>
            <a:r>
              <a:rPr lang="en-US" altLang="en-US" sz="2000" dirty="0" smtClean="0">
                <a:solidFill>
                  <a:srgbClr val="FF0000"/>
                </a:solidFill>
                <a:latin typeface="Times New Roman" pitchFamily="18" charset="0"/>
              </a:rPr>
              <a:t>EX: hair, semen, dandruff, etc.</a:t>
            </a:r>
          </a:p>
        </p:txBody>
      </p:sp>
    </p:spTree>
    <p:extLst>
      <p:ext uri="{BB962C8B-B14F-4D97-AF65-F5344CB8AC3E}">
        <p14:creationId xmlns:p14="http://schemas.microsoft.com/office/powerpoint/2010/main" val="93968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600200"/>
            <a:ext cx="8229600" cy="457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57200" y="304800"/>
            <a:ext cx="8229600"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What does evidence do for an Investigation?</a:t>
            </a:r>
            <a:endParaRPr lang="en-US" dirty="0"/>
          </a:p>
        </p:txBody>
      </p:sp>
      <p:sp>
        <p:nvSpPr>
          <p:cNvPr id="3" name="Content Placeholder 2"/>
          <p:cNvSpPr>
            <a:spLocks noGrp="1"/>
          </p:cNvSpPr>
          <p:nvPr>
            <p:ph idx="1"/>
          </p:nvPr>
        </p:nvSpPr>
        <p:spPr/>
        <p:txBody>
          <a:bodyPr/>
          <a:lstStyle/>
          <a:p>
            <a:r>
              <a:rPr lang="en-US" dirty="0" smtClean="0"/>
              <a:t>Using your notes and your groups, complete question 3. </a:t>
            </a:r>
          </a:p>
          <a:p>
            <a:pPr marL="0" indent="0">
              <a:buNone/>
            </a:pPr>
            <a:r>
              <a:rPr lang="en-US" sz="2400" dirty="0" smtClean="0"/>
              <a:t>Hint: detectives, innocent, prove, suspect, identity, key elements, witness</a:t>
            </a:r>
            <a:endParaRPr lang="en-US" sz="2400" dirty="0" smtClean="0"/>
          </a:p>
          <a:p>
            <a:r>
              <a:rPr lang="en-US" dirty="0" smtClean="0"/>
              <a:t>In the space to the right, create a flowchart that depicts the five types of evidence from the vocabulary last night.</a:t>
            </a:r>
            <a:endParaRPr lang="en-US" dirty="0"/>
          </a:p>
        </p:txBody>
      </p:sp>
    </p:spTree>
    <p:extLst>
      <p:ext uri="{BB962C8B-B14F-4D97-AF65-F5344CB8AC3E}">
        <p14:creationId xmlns:p14="http://schemas.microsoft.com/office/powerpoint/2010/main" val="2058762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7982" y="1219200"/>
            <a:ext cx="8229600" cy="548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57200" y="304800"/>
            <a:ext cx="8229600" cy="7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2"/>
          <p:cNvSpPr txBox="1">
            <a:spLocks noGrp="1" noChangeArrowheads="1"/>
          </p:cNvSpPr>
          <p:nvPr>
            <p:ph idx="1"/>
          </p:nvPr>
        </p:nvSpPr>
        <p:spPr bwMode="auto">
          <a:xfrm>
            <a:off x="477982" y="1219200"/>
            <a:ext cx="81153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altLang="en-US" sz="2000" b="1" dirty="0">
                <a:latin typeface="Times New Roman" pitchFamily="18" charset="0"/>
                <a:cs typeface="Times New Roman" pitchFamily="18" charset="0"/>
              </a:rPr>
              <a:t>POLICE OFFICERS</a:t>
            </a:r>
            <a:r>
              <a:rPr lang="en-US" altLang="en-US" sz="2000" dirty="0">
                <a:latin typeface="Times New Roman" pitchFamily="18" charset="0"/>
                <a:cs typeface="Times New Roman" pitchFamily="18" charset="0"/>
              </a:rPr>
              <a:t> are typically the first to arrive at a crime scene. They are responsible for securing the scene so no evidence is destroyed and detaining persons of interest in the crime.</a:t>
            </a:r>
          </a:p>
          <a:p>
            <a:pPr algn="just" eaLnBrk="1" hangingPunct="1"/>
            <a:r>
              <a:rPr lang="en-US" altLang="en-US" sz="2000" dirty="0" smtClean="0">
                <a:latin typeface="Times New Roman" pitchFamily="18" charset="0"/>
                <a:cs typeface="Times New Roman" pitchFamily="18" charset="0"/>
              </a:rPr>
              <a:t>The </a:t>
            </a:r>
            <a:r>
              <a:rPr lang="en-US" altLang="en-US" sz="2000" b="1" dirty="0">
                <a:latin typeface="Times New Roman" pitchFamily="18" charset="0"/>
                <a:cs typeface="Times New Roman" pitchFamily="18" charset="0"/>
              </a:rPr>
              <a:t>CSI UNIT</a:t>
            </a:r>
            <a:r>
              <a:rPr lang="en-US" altLang="en-US" sz="2000" dirty="0">
                <a:latin typeface="Times New Roman" pitchFamily="18" charset="0"/>
                <a:cs typeface="Times New Roman" pitchFamily="18" charset="0"/>
              </a:rPr>
              <a:t> documents the crime scene in detail and collects any physical evidence. </a:t>
            </a:r>
          </a:p>
          <a:p>
            <a:pPr algn="just" eaLnBrk="1" hangingPunct="1"/>
            <a:r>
              <a:rPr lang="en-US" altLang="en-US" sz="2000" dirty="0" smtClean="0">
                <a:latin typeface="Times New Roman" pitchFamily="18" charset="0"/>
                <a:cs typeface="Times New Roman" pitchFamily="18" charset="0"/>
              </a:rPr>
              <a:t>The </a:t>
            </a:r>
            <a:r>
              <a:rPr lang="en-US" altLang="en-US" sz="2000" b="1" dirty="0">
                <a:latin typeface="Times New Roman" pitchFamily="18" charset="0"/>
                <a:cs typeface="Times New Roman" pitchFamily="18" charset="0"/>
              </a:rPr>
              <a:t>DISTRICT ATTORNEY</a:t>
            </a:r>
            <a:r>
              <a:rPr lang="en-US" altLang="en-US" sz="2000" dirty="0">
                <a:latin typeface="Times New Roman" pitchFamily="18" charset="0"/>
                <a:cs typeface="Times New Roman" pitchFamily="18" charset="0"/>
              </a:rPr>
              <a:t> is often present to help determine if any search warrants are required to proceed and obtains those warrants from a judge. </a:t>
            </a:r>
          </a:p>
          <a:p>
            <a:pPr algn="just" eaLnBrk="1" hangingPunct="1"/>
            <a:r>
              <a:rPr lang="en-US" altLang="en-US" sz="2000" dirty="0" smtClean="0">
                <a:latin typeface="Times New Roman" pitchFamily="18" charset="0"/>
                <a:cs typeface="Times New Roman" pitchFamily="18" charset="0"/>
              </a:rPr>
              <a:t>The </a:t>
            </a:r>
            <a:r>
              <a:rPr lang="en-US" altLang="en-US" sz="2000" b="1" dirty="0">
                <a:latin typeface="Times New Roman" pitchFamily="18" charset="0"/>
                <a:cs typeface="Times New Roman" pitchFamily="18" charset="0"/>
              </a:rPr>
              <a:t>MEDICAL EXAMINER</a:t>
            </a:r>
            <a:r>
              <a:rPr lang="en-US" altLang="en-US" sz="2000" dirty="0">
                <a:latin typeface="Times New Roman" pitchFamily="18" charset="0"/>
                <a:cs typeface="Times New Roman" pitchFamily="18" charset="0"/>
              </a:rPr>
              <a:t> (if a homicide) may or may not be present to determine a preliminary cause of death. </a:t>
            </a:r>
          </a:p>
          <a:p>
            <a:pPr algn="just" eaLnBrk="1" hangingPunct="1"/>
            <a:r>
              <a:rPr lang="en-US" altLang="en-US" sz="2000" b="1" dirty="0" smtClean="0">
                <a:latin typeface="Times New Roman" pitchFamily="18" charset="0"/>
                <a:cs typeface="Times New Roman" pitchFamily="18" charset="0"/>
              </a:rPr>
              <a:t>SPECIALISTS</a:t>
            </a:r>
            <a:r>
              <a:rPr lang="en-US" altLang="en-US" sz="2000" dirty="0" smtClean="0">
                <a:latin typeface="Times New Roman" pitchFamily="18" charset="0"/>
                <a:cs typeface="Times New Roman" pitchFamily="18" charset="0"/>
              </a:rPr>
              <a:t> </a:t>
            </a:r>
            <a:r>
              <a:rPr lang="en-US" altLang="en-US" sz="2000" dirty="0">
                <a:latin typeface="Times New Roman" pitchFamily="18" charset="0"/>
                <a:cs typeface="Times New Roman" pitchFamily="18" charset="0"/>
              </a:rPr>
              <a:t>(forensic entomologists, anthropologists, or psychologists) may be called in if the evidence requires expert analysis. </a:t>
            </a:r>
          </a:p>
          <a:p>
            <a:pPr algn="just" eaLnBrk="1" hangingPunct="1"/>
            <a:r>
              <a:rPr lang="en-US" altLang="en-US" sz="2000" b="1" dirty="0" smtClean="0">
                <a:latin typeface="Times New Roman" pitchFamily="18" charset="0"/>
                <a:cs typeface="Times New Roman" pitchFamily="18" charset="0"/>
              </a:rPr>
              <a:t>DETECTIVES</a:t>
            </a:r>
            <a:r>
              <a:rPr lang="en-US" altLang="en-US" sz="2000" dirty="0" smtClean="0">
                <a:latin typeface="Times New Roman" pitchFamily="18" charset="0"/>
                <a:cs typeface="Times New Roman" pitchFamily="18" charset="0"/>
              </a:rPr>
              <a:t> </a:t>
            </a:r>
            <a:r>
              <a:rPr lang="en-US" altLang="en-US" sz="2000" dirty="0">
                <a:latin typeface="Times New Roman" pitchFamily="18" charset="0"/>
                <a:cs typeface="Times New Roman" pitchFamily="18" charset="0"/>
              </a:rPr>
              <a:t>interview witnesses and consult with the CSI unit. They investigate the crime by following leads provided by witnesses and physical evidence. </a:t>
            </a:r>
            <a:endParaRPr lang="en-US" altLang="en-US" sz="2000" dirty="0"/>
          </a:p>
        </p:txBody>
      </p:sp>
      <p:sp>
        <p:nvSpPr>
          <p:cNvPr id="7" name="Text Box 4"/>
          <p:cNvSpPr txBox="1">
            <a:spLocks noGrp="1" noChangeArrowheads="1"/>
          </p:cNvSpPr>
          <p:nvPr>
            <p:ph type="title"/>
          </p:nvPr>
        </p:nvSpPr>
        <p:spPr bwMode="auto">
          <a:xfrm>
            <a:off x="457200" y="274638"/>
            <a:ext cx="8229600" cy="7159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20000"/>
              </a:spcBef>
            </a:pPr>
            <a:r>
              <a:rPr lang="en-US" altLang="en-US" sz="3200" b="1" dirty="0">
                <a:latin typeface="Times New Roman" pitchFamily="18" charset="0"/>
              </a:rPr>
              <a:t>Crime Scene Personnel</a:t>
            </a:r>
          </a:p>
        </p:txBody>
      </p:sp>
    </p:spTree>
    <p:extLst>
      <p:ext uri="{BB962C8B-B14F-4D97-AF65-F5344CB8AC3E}">
        <p14:creationId xmlns:p14="http://schemas.microsoft.com/office/powerpoint/2010/main" val="1820331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09600"/>
            <a:ext cx="8153400" cy="563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609600"/>
            <a:ext cx="8229600" cy="808038"/>
          </a:xfrm>
        </p:spPr>
        <p:txBody>
          <a:bodyPr/>
          <a:lstStyle/>
          <a:p>
            <a:r>
              <a:rPr lang="en-US" dirty="0" smtClean="0"/>
              <a:t>In groups…</a:t>
            </a:r>
            <a:endParaRPr lang="en-US" dirty="0"/>
          </a:p>
        </p:txBody>
      </p:sp>
      <p:sp>
        <p:nvSpPr>
          <p:cNvPr id="3" name="Content Placeholder 2"/>
          <p:cNvSpPr>
            <a:spLocks noGrp="1"/>
          </p:cNvSpPr>
          <p:nvPr>
            <p:ph idx="1"/>
          </p:nvPr>
        </p:nvSpPr>
        <p:spPr/>
        <p:txBody>
          <a:bodyPr/>
          <a:lstStyle/>
          <a:p>
            <a:pPr marL="0" indent="0">
              <a:buNone/>
            </a:pPr>
            <a:r>
              <a:rPr lang="en-US" dirty="0" smtClean="0"/>
              <a:t>1.) Discuss how the various crime scene personnel work together to solve crimes.</a:t>
            </a:r>
          </a:p>
          <a:p>
            <a:r>
              <a:rPr lang="en-US" dirty="0" smtClean="0"/>
              <a:t>Is it similar or different to yesterday’s activity?</a:t>
            </a:r>
          </a:p>
          <a:p>
            <a:r>
              <a:rPr lang="en-US" dirty="0" smtClean="0"/>
              <a:t>How?</a:t>
            </a:r>
          </a:p>
          <a:p>
            <a:pPr marL="0" indent="0">
              <a:buNone/>
            </a:pPr>
            <a:r>
              <a:rPr lang="en-US" dirty="0" smtClean="0"/>
              <a:t>2.) Research the steps to crime scene protocol and record the information on your worksheet.</a:t>
            </a:r>
          </a:p>
          <a:p>
            <a:pPr marL="0" indent="0">
              <a:buNone/>
            </a:pPr>
            <a:r>
              <a:rPr lang="en-US" dirty="0" smtClean="0"/>
              <a:t>3.) Complete the crime scene on </a:t>
            </a:r>
            <a:r>
              <a:rPr lang="en-US" smtClean="0"/>
              <a:t>the back.</a:t>
            </a:r>
            <a:endParaRPr lang="en-US" dirty="0"/>
          </a:p>
        </p:txBody>
      </p:sp>
    </p:spTree>
    <p:extLst>
      <p:ext uri="{BB962C8B-B14F-4D97-AF65-F5344CB8AC3E}">
        <p14:creationId xmlns:p14="http://schemas.microsoft.com/office/powerpoint/2010/main" val="1386760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680</Words>
  <Application>Microsoft Office PowerPoint</Application>
  <PresentationFormat>On-screen Show (4:3)</PresentationFormat>
  <Paragraphs>52</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1.) list the four types of evidence and give an example of each  2.) What is trace evidence?  3.) Fill in the blanks for number 1 on your worksheet. </vt:lpstr>
      <vt:lpstr>Types of Evidence</vt:lpstr>
      <vt:lpstr>What does evidence do for an Investigation?</vt:lpstr>
      <vt:lpstr>Crime Scene Personnel</vt:lpstr>
      <vt:lpstr>In groups…</vt:lpstr>
    </vt:vector>
  </TitlesOfParts>
  <Company>Fort Worth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Wright, Michele</dc:creator>
  <cp:lastModifiedBy>Wright, Michele</cp:lastModifiedBy>
  <cp:revision>4</cp:revision>
  <dcterms:created xsi:type="dcterms:W3CDTF">2015-08-31T21:55:41Z</dcterms:created>
  <dcterms:modified xsi:type="dcterms:W3CDTF">2015-09-01T14:55:01Z</dcterms:modified>
</cp:coreProperties>
</file>