
<file path=[Content_Types].xml><?xml version="1.0" encoding="utf-8"?>
<Types xmlns="http://schemas.openxmlformats.org/package/2006/content-types">
  <Override PartName="/ppt/slideLayouts/slideLayout8.xml" ContentType="application/vnd.openxmlformats-officedocument.presentationml.slideLayout+xml"/>
  <Override PartName="/ppt/embeddings/oleObject4.bin" ContentType="application/vnd.openxmlformats-officedocument.oleObject"/>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embeddings/oleObject2.bin" ContentType="application/vnd.openxmlformats-officedocument.oleObject"/>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embeddings/oleObject5.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handoutMasterIdLst>
    <p:handoutMasterId r:id="rId22"/>
  </p:handoutMasterIdLst>
  <p:sldIdLst>
    <p:sldId id="258" r:id="rId2"/>
    <p:sldId id="282" r:id="rId3"/>
    <p:sldId id="259" r:id="rId4"/>
    <p:sldId id="260" r:id="rId5"/>
    <p:sldId id="263" r:id="rId6"/>
    <p:sldId id="264" r:id="rId7"/>
    <p:sldId id="265" r:id="rId8"/>
    <p:sldId id="266" r:id="rId9"/>
    <p:sldId id="269" r:id="rId10"/>
    <p:sldId id="271" r:id="rId11"/>
    <p:sldId id="272" r:id="rId12"/>
    <p:sldId id="273" r:id="rId13"/>
    <p:sldId id="274" r:id="rId14"/>
    <p:sldId id="275" r:id="rId15"/>
    <p:sldId id="276" r:id="rId16"/>
    <p:sldId id="277" r:id="rId17"/>
    <p:sldId id="278" r:id="rId18"/>
    <p:sldId id="283" r:id="rId19"/>
    <p:sldId id="284" r:id="rId20"/>
    <p:sldId id="285" r:id="rId21"/>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618" autoAdjust="0"/>
    <p:restoredTop sz="90929"/>
  </p:normalViewPr>
  <p:slideViewPr>
    <p:cSldViewPr>
      <p:cViewPr varScale="1">
        <p:scale>
          <a:sx n="101" d="100"/>
          <a:sy n="101" d="100"/>
        </p:scale>
        <p:origin x="-7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handoutMaster" Target="handoutMasters/handoutMaster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05D286-FC8E-4D11-A5E2-1C05874B50DC}" type="datetimeFigureOut">
              <a:rPr lang="en-US" smtClean="0"/>
              <a:pPr/>
              <a:t>7/17/11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8D446D-CD26-42D6-9B03-75F2912A58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7A3CB6-4F36-4447-B0D0-36945E3C029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318898-70BA-4897-B491-FAE0842E68E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B446C9-5EDF-4B37-8562-24A1AF7EAB2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99DF24-378E-4FC4-8F5F-4E5691D394B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4A2FB0-F6E5-4D51-8C1A-BDA0B97FB0D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C5ED307-7B81-43AB-8454-33415825AC9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9629FEB-6DB0-441E-8047-2ABB0297F42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C2848B3-6249-4003-AB28-869879EC4DB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4993446-591E-4F0E-BF2B-3271A486655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7DE99C-BD94-4D38-8083-79BB86BE5BF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F9ACFE-892D-4689-AF59-9410FC2CCE2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D3D2C97-EE36-4523-9047-DFC7A46A86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3" Type="http://schemas.openxmlformats.org/officeDocument/2006/relationships/image" Target="../media/image9.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3.bin"/><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Chang Powerpoint\Figures\cng7ch05\cha56011_0501.jpeg"/>
          <p:cNvPicPr>
            <a:picLocks noChangeAspect="1" noChangeArrowheads="1"/>
          </p:cNvPicPr>
          <p:nvPr/>
        </p:nvPicPr>
        <p:blipFill>
          <a:blip r:embed="rId2"/>
          <a:srcRect/>
          <a:stretch>
            <a:fillRect/>
          </a:stretch>
        </p:blipFill>
        <p:spPr bwMode="auto">
          <a:xfrm>
            <a:off x="0" y="1554163"/>
            <a:ext cx="9144000" cy="3749675"/>
          </a:xfrm>
          <a:prstGeom prst="rect">
            <a:avLst/>
          </a:prstGeom>
          <a:noFill/>
        </p:spPr>
      </p:pic>
      <p:sp>
        <p:nvSpPr>
          <p:cNvPr id="4099" name="Text Box 3"/>
          <p:cNvSpPr txBox="1">
            <a:spLocks noChangeArrowheads="1"/>
          </p:cNvSpPr>
          <p:nvPr/>
        </p:nvSpPr>
        <p:spPr bwMode="auto">
          <a:xfrm>
            <a:off x="87313" y="381000"/>
            <a:ext cx="8969375" cy="519113"/>
          </a:xfrm>
          <a:prstGeom prst="rect">
            <a:avLst/>
          </a:prstGeom>
          <a:noFill/>
          <a:ln w="9525">
            <a:noFill/>
            <a:miter lim="800000"/>
            <a:headEnd/>
            <a:tailEnd/>
          </a:ln>
          <a:effectLst/>
        </p:spPr>
        <p:txBody>
          <a:bodyPr wrap="none">
            <a:spAutoFit/>
          </a:bodyPr>
          <a:lstStyle/>
          <a:p>
            <a:r>
              <a:rPr lang="en-US" altLang="en-US">
                <a:solidFill>
                  <a:schemeClr val="accent2"/>
                </a:solidFill>
              </a:rPr>
              <a:t>Elements</a:t>
            </a:r>
            <a:r>
              <a:rPr lang="en-US" altLang="en-US"/>
              <a:t> that exist as </a:t>
            </a:r>
            <a:r>
              <a:rPr lang="en-US" altLang="en-US">
                <a:solidFill>
                  <a:schemeClr val="accent2"/>
                </a:solidFill>
              </a:rPr>
              <a:t>gases</a:t>
            </a:r>
            <a:r>
              <a:rPr lang="en-US" altLang="en-US"/>
              <a:t> at 25</a:t>
            </a:r>
            <a:r>
              <a:rPr lang="en-US" altLang="en-US" baseline="30000"/>
              <a:t>0</a:t>
            </a:r>
            <a:r>
              <a:rPr lang="en-US" altLang="en-US"/>
              <a:t>C and 1 atmosphere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0"/>
            <a:ext cx="8077200" cy="914400"/>
          </a:xfrm>
        </p:spPr>
        <p:txBody>
          <a:bodyPr/>
          <a:lstStyle/>
          <a:p>
            <a:r>
              <a:rPr lang="en-US" altLang="en-US" sz="3600">
                <a:latin typeface="Arial" charset="0"/>
              </a:rPr>
              <a:t>Avogadro’s Law</a:t>
            </a:r>
          </a:p>
        </p:txBody>
      </p:sp>
      <p:sp>
        <p:nvSpPr>
          <p:cNvPr id="18435" name="Text Box 3"/>
          <p:cNvSpPr txBox="1">
            <a:spLocks noChangeArrowheads="1"/>
          </p:cNvSpPr>
          <p:nvPr/>
        </p:nvSpPr>
        <p:spPr bwMode="auto">
          <a:xfrm>
            <a:off x="304800" y="1193800"/>
            <a:ext cx="4030663" cy="519113"/>
          </a:xfrm>
          <a:prstGeom prst="rect">
            <a:avLst/>
          </a:prstGeom>
          <a:noFill/>
          <a:ln w="9525">
            <a:noFill/>
            <a:miter lim="800000"/>
            <a:headEnd/>
            <a:tailEnd/>
          </a:ln>
          <a:effectLst/>
        </p:spPr>
        <p:txBody>
          <a:bodyPr wrap="none">
            <a:spAutoFit/>
          </a:bodyPr>
          <a:lstStyle/>
          <a:p>
            <a:r>
              <a:rPr lang="en-US" altLang="en-US" i="1"/>
              <a:t>V</a:t>
            </a:r>
            <a:r>
              <a:rPr lang="en-US" altLang="en-US"/>
              <a:t> </a:t>
            </a:r>
            <a:r>
              <a:rPr lang="en-US" altLang="en-US">
                <a:latin typeface="Symbol" pitchFamily="18" charset="2"/>
              </a:rPr>
              <a:t>a</a:t>
            </a:r>
            <a:r>
              <a:rPr lang="en-US" altLang="en-US"/>
              <a:t> number of moles (</a:t>
            </a:r>
            <a:r>
              <a:rPr lang="en-US" altLang="en-US" i="1"/>
              <a:t>n</a:t>
            </a:r>
            <a:r>
              <a:rPr lang="en-US" altLang="en-US"/>
              <a:t>)</a:t>
            </a:r>
          </a:p>
        </p:txBody>
      </p:sp>
      <p:sp>
        <p:nvSpPr>
          <p:cNvPr id="18436" name="Text Box 4"/>
          <p:cNvSpPr txBox="1">
            <a:spLocks noChangeArrowheads="1"/>
          </p:cNvSpPr>
          <p:nvPr/>
        </p:nvSpPr>
        <p:spPr bwMode="auto">
          <a:xfrm>
            <a:off x="304800" y="1879600"/>
            <a:ext cx="2744788" cy="519113"/>
          </a:xfrm>
          <a:prstGeom prst="rect">
            <a:avLst/>
          </a:prstGeom>
          <a:noFill/>
          <a:ln w="9525">
            <a:noFill/>
            <a:miter lim="800000"/>
            <a:headEnd/>
            <a:tailEnd/>
          </a:ln>
          <a:effectLst/>
        </p:spPr>
        <p:txBody>
          <a:bodyPr wrap="none">
            <a:spAutoFit/>
          </a:bodyPr>
          <a:lstStyle/>
          <a:p>
            <a:r>
              <a:rPr lang="en-US" altLang="en-US" i="1"/>
              <a:t>V</a:t>
            </a:r>
            <a:r>
              <a:rPr lang="en-US" altLang="en-US"/>
              <a:t> = constant x </a:t>
            </a:r>
            <a:r>
              <a:rPr lang="en-US" altLang="en-US" i="1"/>
              <a:t>n</a:t>
            </a:r>
          </a:p>
        </p:txBody>
      </p:sp>
      <p:sp>
        <p:nvSpPr>
          <p:cNvPr id="18437" name="Text Box 5"/>
          <p:cNvSpPr txBox="1">
            <a:spLocks noChangeArrowheads="1"/>
          </p:cNvSpPr>
          <p:nvPr/>
        </p:nvSpPr>
        <p:spPr bwMode="auto">
          <a:xfrm>
            <a:off x="304800" y="2565400"/>
            <a:ext cx="2195513" cy="519113"/>
          </a:xfrm>
          <a:prstGeom prst="rect">
            <a:avLst/>
          </a:prstGeom>
          <a:noFill/>
          <a:ln w="9525">
            <a:noFill/>
            <a:miter lim="800000"/>
            <a:headEnd/>
            <a:tailEnd/>
          </a:ln>
          <a:effectLst/>
        </p:spPr>
        <p:txBody>
          <a:bodyPr wrap="none">
            <a:spAutoFit/>
          </a:bodyPr>
          <a:lstStyle/>
          <a:p>
            <a:r>
              <a:rPr lang="en-US" altLang="en-US" i="1"/>
              <a:t>V</a:t>
            </a:r>
            <a:r>
              <a:rPr lang="en-US" altLang="en-US" baseline="-25000"/>
              <a:t>1</a:t>
            </a:r>
            <a:r>
              <a:rPr lang="en-US" altLang="en-US"/>
              <a:t>/</a:t>
            </a:r>
            <a:r>
              <a:rPr lang="en-US" altLang="en-US" i="1"/>
              <a:t>n</a:t>
            </a:r>
            <a:r>
              <a:rPr lang="en-US" altLang="en-US" baseline="-25000"/>
              <a:t>1</a:t>
            </a:r>
            <a:r>
              <a:rPr lang="en-US" altLang="en-US"/>
              <a:t> = </a:t>
            </a:r>
            <a:r>
              <a:rPr lang="en-US" altLang="en-US" i="1"/>
              <a:t>V</a:t>
            </a:r>
            <a:r>
              <a:rPr lang="en-US" altLang="en-US" baseline="-25000"/>
              <a:t>2</a:t>
            </a:r>
            <a:r>
              <a:rPr lang="en-US" altLang="en-US"/>
              <a:t>/</a:t>
            </a:r>
            <a:r>
              <a:rPr lang="en-US" altLang="en-US" i="1"/>
              <a:t>n</a:t>
            </a:r>
            <a:r>
              <a:rPr lang="en-US" altLang="en-US" baseline="-25000"/>
              <a:t>2</a:t>
            </a:r>
            <a:endParaRPr lang="en-US" altLang="en-US"/>
          </a:p>
        </p:txBody>
      </p:sp>
      <p:pic>
        <p:nvPicPr>
          <p:cNvPr id="18438" name="Picture 6" descr="C:\Chang Powerpoint\Figures\cng7ch05\cha56011_0510L.jpeg"/>
          <p:cNvPicPr>
            <a:picLocks noChangeAspect="1" noChangeArrowheads="1"/>
          </p:cNvPicPr>
          <p:nvPr/>
        </p:nvPicPr>
        <p:blipFill>
          <a:blip r:embed="rId2"/>
          <a:srcRect l="3334" r="5000"/>
          <a:stretch>
            <a:fillRect/>
          </a:stretch>
        </p:blipFill>
        <p:spPr bwMode="auto">
          <a:xfrm>
            <a:off x="149225" y="3124200"/>
            <a:ext cx="8842375" cy="3254375"/>
          </a:xfrm>
          <a:prstGeom prst="rect">
            <a:avLst/>
          </a:prstGeom>
          <a:noFill/>
          <a:ln w="9525">
            <a:noFill/>
            <a:miter lim="800000"/>
            <a:headEnd/>
            <a:tailEnd/>
          </a:ln>
        </p:spPr>
      </p:pic>
      <p:grpSp>
        <p:nvGrpSpPr>
          <p:cNvPr id="18440" name="Group 8"/>
          <p:cNvGrpSpPr>
            <a:grpSpLocks/>
          </p:cNvGrpSpPr>
          <p:nvPr/>
        </p:nvGrpSpPr>
        <p:grpSpPr bwMode="auto">
          <a:xfrm>
            <a:off x="4565650" y="1295400"/>
            <a:ext cx="4578350" cy="1463675"/>
            <a:chOff x="2352" y="3072"/>
            <a:chExt cx="2884" cy="922"/>
          </a:xfrm>
        </p:grpSpPr>
        <p:sp>
          <p:nvSpPr>
            <p:cNvPr id="18441" name="Text Box 9"/>
            <p:cNvSpPr txBox="1">
              <a:spLocks noChangeArrowheads="1"/>
            </p:cNvSpPr>
            <p:nvPr/>
          </p:nvSpPr>
          <p:spPr bwMode="auto">
            <a:xfrm>
              <a:off x="3262" y="3190"/>
              <a:ext cx="1974" cy="518"/>
            </a:xfrm>
            <a:prstGeom prst="rect">
              <a:avLst/>
            </a:prstGeom>
            <a:noFill/>
            <a:ln w="9525">
              <a:noFill/>
              <a:miter lim="800000"/>
              <a:headEnd/>
              <a:tailEnd/>
            </a:ln>
            <a:effectLst/>
          </p:spPr>
          <p:txBody>
            <a:bodyPr wrap="none">
              <a:spAutoFit/>
            </a:bodyPr>
            <a:lstStyle/>
            <a:p>
              <a:pPr algn="l" eaLnBrk="0" hangingPunct="0"/>
              <a:r>
                <a:rPr lang="en-US" altLang="en-US" sz="2400"/>
                <a:t>Constant temperature</a:t>
              </a:r>
            </a:p>
            <a:p>
              <a:pPr algn="l" eaLnBrk="0" hangingPunct="0"/>
              <a:r>
                <a:rPr lang="en-US" altLang="en-US" sz="2400"/>
                <a:t>Constant pressure</a:t>
              </a:r>
            </a:p>
          </p:txBody>
        </p:sp>
        <p:pic>
          <p:nvPicPr>
            <p:cNvPr id="18442" name="Picture 10" descr="D:\mhp\Common\MSShared\Clipart\Standard\stddir1\BD06107_.WMF"/>
            <p:cNvPicPr>
              <a:picLocks noChangeAspect="1" noChangeArrowheads="1"/>
            </p:cNvPicPr>
            <p:nvPr/>
          </p:nvPicPr>
          <p:blipFill>
            <a:blip r:embed="rId3"/>
            <a:srcRect/>
            <a:stretch>
              <a:fillRect/>
            </a:stretch>
          </p:blipFill>
          <p:spPr bwMode="auto">
            <a:xfrm>
              <a:off x="2352" y="3072"/>
              <a:ext cx="918" cy="92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anim calcmode="lin" valueType="num">
                                      <p:cBhvr additive="base">
                                        <p:cTn id="25" dur="500" fill="hold"/>
                                        <p:tgtEl>
                                          <p:spTgt spid="18440"/>
                                        </p:tgtEl>
                                        <p:attrNameLst>
                                          <p:attrName>ppt_x</p:attrName>
                                        </p:attrNameLst>
                                      </p:cBhvr>
                                      <p:tavLst>
                                        <p:tav tm="0">
                                          <p:val>
                                            <p:strVal val="1+#ppt_w/2"/>
                                          </p:val>
                                        </p:tav>
                                        <p:tav tm="100000">
                                          <p:val>
                                            <p:strVal val="#ppt_x"/>
                                          </p:val>
                                        </p:tav>
                                      </p:tavLst>
                                    </p:anim>
                                    <p:anim calcmode="lin" valueType="num">
                                      <p:cBhvr additive="base">
                                        <p:cTn id="26"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p:cTn id="31" dur="500" fill="hold"/>
                                        <p:tgtEl>
                                          <p:spTgt spid="18438"/>
                                        </p:tgtEl>
                                        <p:attrNameLst>
                                          <p:attrName>ppt_w</p:attrName>
                                        </p:attrNameLst>
                                      </p:cBhvr>
                                      <p:tavLst>
                                        <p:tav tm="0">
                                          <p:val>
                                            <p:fltVal val="0"/>
                                          </p:val>
                                        </p:tav>
                                        <p:tav tm="100000">
                                          <p:val>
                                            <p:strVal val="#ppt_w"/>
                                          </p:val>
                                        </p:tav>
                                      </p:tavLst>
                                    </p:anim>
                                    <p:anim calcmode="lin" valueType="num">
                                      <p:cBhvr>
                                        <p:cTn id="32"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838200"/>
          </a:xfrm>
        </p:spPr>
        <p:txBody>
          <a:bodyPr/>
          <a:lstStyle/>
          <a:p>
            <a:r>
              <a:rPr lang="en-US" altLang="en-US" sz="4000">
                <a:latin typeface="Arial" charset="0"/>
              </a:rPr>
              <a:t>Ideal Gas Equation</a:t>
            </a:r>
          </a:p>
        </p:txBody>
      </p:sp>
      <p:sp>
        <p:nvSpPr>
          <p:cNvPr id="20485" name="Text Box 5"/>
          <p:cNvSpPr txBox="1">
            <a:spLocks noChangeArrowheads="1"/>
          </p:cNvSpPr>
          <p:nvPr/>
        </p:nvSpPr>
        <p:spPr bwMode="auto">
          <a:xfrm>
            <a:off x="304800" y="1752600"/>
            <a:ext cx="6778625" cy="519113"/>
          </a:xfrm>
          <a:prstGeom prst="rect">
            <a:avLst/>
          </a:prstGeom>
          <a:noFill/>
          <a:ln w="9525">
            <a:noFill/>
            <a:miter lim="800000"/>
            <a:headEnd/>
            <a:tailEnd/>
          </a:ln>
          <a:effectLst/>
        </p:spPr>
        <p:txBody>
          <a:bodyPr wrap="none">
            <a:spAutoFit/>
          </a:bodyPr>
          <a:lstStyle/>
          <a:p>
            <a:pPr algn="l"/>
            <a:r>
              <a:rPr lang="en-US" altLang="en-US"/>
              <a:t>Charles’ law:  </a:t>
            </a:r>
            <a:r>
              <a:rPr lang="en-US" altLang="en-US" i="1"/>
              <a:t>V</a:t>
            </a:r>
            <a:r>
              <a:rPr lang="en-US" altLang="en-US"/>
              <a:t> </a:t>
            </a:r>
            <a:r>
              <a:rPr lang="en-US" altLang="en-US">
                <a:latin typeface="Symbol" pitchFamily="18" charset="2"/>
              </a:rPr>
              <a:t>a</a:t>
            </a:r>
            <a:r>
              <a:rPr lang="en-US" altLang="en-US"/>
              <a:t> </a:t>
            </a:r>
            <a:r>
              <a:rPr lang="en-US" altLang="en-US" i="1"/>
              <a:t>T</a:t>
            </a:r>
            <a:r>
              <a:rPr lang="en-US" altLang="en-US">
                <a:latin typeface="Symbol" pitchFamily="18" charset="2"/>
              </a:rPr>
              <a:t>  </a:t>
            </a:r>
            <a:r>
              <a:rPr lang="en-US" altLang="en-US"/>
              <a:t>(at constant </a:t>
            </a:r>
            <a:r>
              <a:rPr lang="en-US" altLang="en-US" i="1"/>
              <a:t>n</a:t>
            </a:r>
            <a:r>
              <a:rPr lang="en-US" altLang="en-US"/>
              <a:t> and </a:t>
            </a:r>
            <a:r>
              <a:rPr lang="en-US" altLang="en-US" i="1"/>
              <a:t>P</a:t>
            </a:r>
            <a:r>
              <a:rPr lang="en-US" altLang="en-US"/>
              <a:t>)</a:t>
            </a:r>
            <a:endParaRPr lang="en-US" altLang="en-US">
              <a:latin typeface="Symbol" pitchFamily="18" charset="2"/>
            </a:endParaRPr>
          </a:p>
        </p:txBody>
      </p:sp>
      <p:sp>
        <p:nvSpPr>
          <p:cNvPr id="20486" name="Text Box 6"/>
          <p:cNvSpPr txBox="1">
            <a:spLocks noChangeArrowheads="1"/>
          </p:cNvSpPr>
          <p:nvPr/>
        </p:nvSpPr>
        <p:spPr bwMode="auto">
          <a:xfrm>
            <a:off x="304800" y="2452688"/>
            <a:ext cx="7332663" cy="519112"/>
          </a:xfrm>
          <a:prstGeom prst="rect">
            <a:avLst/>
          </a:prstGeom>
          <a:noFill/>
          <a:ln w="9525">
            <a:noFill/>
            <a:miter lim="800000"/>
            <a:headEnd/>
            <a:tailEnd/>
          </a:ln>
          <a:effectLst/>
        </p:spPr>
        <p:txBody>
          <a:bodyPr wrap="none">
            <a:spAutoFit/>
          </a:bodyPr>
          <a:lstStyle/>
          <a:p>
            <a:pPr algn="l"/>
            <a:r>
              <a:rPr lang="en-US" altLang="en-US"/>
              <a:t>Avogadro’s law:  V </a:t>
            </a:r>
            <a:r>
              <a:rPr lang="en-US" altLang="en-US">
                <a:latin typeface="Symbol" pitchFamily="18" charset="2"/>
              </a:rPr>
              <a:t>a  </a:t>
            </a:r>
            <a:r>
              <a:rPr lang="en-US" altLang="en-US" i="1"/>
              <a:t>n</a:t>
            </a:r>
            <a:r>
              <a:rPr lang="en-US" altLang="en-US">
                <a:latin typeface="Symbol" pitchFamily="18" charset="2"/>
              </a:rPr>
              <a:t>  </a:t>
            </a:r>
            <a:r>
              <a:rPr lang="en-US" altLang="en-US"/>
              <a:t>(at constant </a:t>
            </a:r>
            <a:r>
              <a:rPr lang="en-US" altLang="en-US" i="1"/>
              <a:t>P</a:t>
            </a:r>
            <a:r>
              <a:rPr lang="en-US" altLang="en-US"/>
              <a:t> and </a:t>
            </a:r>
            <a:r>
              <a:rPr lang="en-US" altLang="en-US" i="1"/>
              <a:t>T</a:t>
            </a:r>
            <a:r>
              <a:rPr lang="en-US" altLang="en-US"/>
              <a:t>)</a:t>
            </a:r>
            <a:endParaRPr lang="en-US" altLang="en-US">
              <a:latin typeface="Symbol" pitchFamily="18" charset="2"/>
            </a:endParaRPr>
          </a:p>
        </p:txBody>
      </p:sp>
      <p:grpSp>
        <p:nvGrpSpPr>
          <p:cNvPr id="20491" name="Group 11"/>
          <p:cNvGrpSpPr>
            <a:grpSpLocks/>
          </p:cNvGrpSpPr>
          <p:nvPr/>
        </p:nvGrpSpPr>
        <p:grpSpPr bwMode="auto">
          <a:xfrm>
            <a:off x="304800" y="838200"/>
            <a:ext cx="6816725" cy="911225"/>
            <a:chOff x="422" y="816"/>
            <a:chExt cx="4294" cy="574"/>
          </a:xfrm>
        </p:grpSpPr>
        <p:sp>
          <p:nvSpPr>
            <p:cNvPr id="20484" name="Text Box 4"/>
            <p:cNvSpPr txBox="1">
              <a:spLocks noChangeArrowheads="1"/>
            </p:cNvSpPr>
            <p:nvPr/>
          </p:nvSpPr>
          <p:spPr bwMode="auto">
            <a:xfrm>
              <a:off x="422" y="902"/>
              <a:ext cx="4294" cy="327"/>
            </a:xfrm>
            <a:prstGeom prst="rect">
              <a:avLst/>
            </a:prstGeom>
            <a:noFill/>
            <a:ln w="9525">
              <a:noFill/>
              <a:miter lim="800000"/>
              <a:headEnd/>
              <a:tailEnd/>
            </a:ln>
            <a:effectLst/>
          </p:spPr>
          <p:txBody>
            <a:bodyPr wrap="none">
              <a:spAutoFit/>
            </a:bodyPr>
            <a:lstStyle/>
            <a:p>
              <a:pPr algn="l"/>
              <a:r>
                <a:rPr lang="en-US" altLang="en-US"/>
                <a:t>Boyle’s law:  V </a:t>
              </a:r>
              <a:r>
                <a:rPr lang="en-US" altLang="en-US">
                  <a:latin typeface="Symbol" pitchFamily="18" charset="2"/>
                </a:rPr>
                <a:t>a        </a:t>
              </a:r>
              <a:r>
                <a:rPr lang="en-US" altLang="en-US"/>
                <a:t>(at constant </a:t>
              </a:r>
              <a:r>
                <a:rPr lang="en-US" altLang="en-US" i="1"/>
                <a:t>n</a:t>
              </a:r>
              <a:r>
                <a:rPr lang="en-US" altLang="en-US"/>
                <a:t> and </a:t>
              </a:r>
              <a:r>
                <a:rPr lang="en-US" altLang="en-US" i="1"/>
                <a:t>T</a:t>
              </a:r>
              <a:r>
                <a:rPr lang="en-US" altLang="en-US"/>
                <a:t>)</a:t>
              </a:r>
              <a:endParaRPr lang="en-US" altLang="en-US">
                <a:latin typeface="Symbol" pitchFamily="18" charset="2"/>
              </a:endParaRPr>
            </a:p>
          </p:txBody>
        </p:sp>
        <p:grpSp>
          <p:nvGrpSpPr>
            <p:cNvPr id="20490" name="Group 10"/>
            <p:cNvGrpSpPr>
              <a:grpSpLocks/>
            </p:cNvGrpSpPr>
            <p:nvPr/>
          </p:nvGrpSpPr>
          <p:grpSpPr bwMode="auto">
            <a:xfrm>
              <a:off x="2208" y="816"/>
              <a:ext cx="265" cy="574"/>
              <a:chOff x="1208" y="3209"/>
              <a:chExt cx="265" cy="574"/>
            </a:xfrm>
          </p:grpSpPr>
          <p:sp>
            <p:nvSpPr>
              <p:cNvPr id="20487" name="Text Box 7"/>
              <p:cNvSpPr txBox="1">
                <a:spLocks noChangeArrowheads="1"/>
              </p:cNvSpPr>
              <p:nvPr/>
            </p:nvSpPr>
            <p:spPr bwMode="auto">
              <a:xfrm>
                <a:off x="1220" y="3209"/>
                <a:ext cx="241" cy="327"/>
              </a:xfrm>
              <a:prstGeom prst="rect">
                <a:avLst/>
              </a:prstGeom>
              <a:noFill/>
              <a:ln w="9525">
                <a:noFill/>
                <a:miter lim="800000"/>
                <a:headEnd/>
                <a:tailEnd/>
              </a:ln>
              <a:effectLst/>
            </p:spPr>
            <p:txBody>
              <a:bodyPr wrap="none">
                <a:spAutoFit/>
              </a:bodyPr>
              <a:lstStyle/>
              <a:p>
                <a:r>
                  <a:rPr lang="en-US" altLang="en-US"/>
                  <a:t>1</a:t>
                </a:r>
              </a:p>
            </p:txBody>
          </p:sp>
          <p:sp>
            <p:nvSpPr>
              <p:cNvPr id="20488" name="Line 8"/>
              <p:cNvSpPr>
                <a:spLocks noChangeShapeType="1"/>
              </p:cNvSpPr>
              <p:nvPr/>
            </p:nvSpPr>
            <p:spPr bwMode="auto">
              <a:xfrm>
                <a:off x="1220" y="3496"/>
                <a:ext cx="240" cy="0"/>
              </a:xfrm>
              <a:prstGeom prst="line">
                <a:avLst/>
              </a:prstGeom>
              <a:noFill/>
              <a:ln w="28575">
                <a:solidFill>
                  <a:schemeClr val="tx1"/>
                </a:solidFill>
                <a:round/>
                <a:headEnd/>
                <a:tailEnd/>
              </a:ln>
              <a:effectLst/>
            </p:spPr>
            <p:txBody>
              <a:bodyPr/>
              <a:lstStyle/>
              <a:p>
                <a:endParaRPr lang="en-US"/>
              </a:p>
            </p:txBody>
          </p:sp>
          <p:sp>
            <p:nvSpPr>
              <p:cNvPr id="20489" name="Text Box 9"/>
              <p:cNvSpPr txBox="1">
                <a:spLocks noChangeArrowheads="1"/>
              </p:cNvSpPr>
              <p:nvPr/>
            </p:nvSpPr>
            <p:spPr bwMode="auto">
              <a:xfrm>
                <a:off x="1208" y="3456"/>
                <a:ext cx="265" cy="327"/>
              </a:xfrm>
              <a:prstGeom prst="rect">
                <a:avLst/>
              </a:prstGeom>
              <a:noFill/>
              <a:ln w="9525">
                <a:noFill/>
                <a:miter lim="800000"/>
                <a:headEnd/>
                <a:tailEnd/>
              </a:ln>
              <a:effectLst/>
            </p:spPr>
            <p:txBody>
              <a:bodyPr wrap="none">
                <a:spAutoFit/>
              </a:bodyPr>
              <a:lstStyle/>
              <a:p>
                <a:r>
                  <a:rPr lang="en-US" altLang="en-US" i="1"/>
                  <a:t>P</a:t>
                </a:r>
              </a:p>
            </p:txBody>
          </p:sp>
        </p:grpSp>
      </p:grpSp>
      <p:grpSp>
        <p:nvGrpSpPr>
          <p:cNvPr id="20503" name="Group 23"/>
          <p:cNvGrpSpPr>
            <a:grpSpLocks/>
          </p:cNvGrpSpPr>
          <p:nvPr/>
        </p:nvGrpSpPr>
        <p:grpSpPr bwMode="auto">
          <a:xfrm>
            <a:off x="279400" y="3200400"/>
            <a:ext cx="1387475" cy="1052513"/>
            <a:chOff x="2352" y="2256"/>
            <a:chExt cx="874" cy="663"/>
          </a:xfrm>
        </p:grpSpPr>
        <p:sp>
          <p:nvSpPr>
            <p:cNvPr id="20492" name="Text Box 12"/>
            <p:cNvSpPr txBox="1">
              <a:spLocks noChangeArrowheads="1"/>
            </p:cNvSpPr>
            <p:nvPr/>
          </p:nvSpPr>
          <p:spPr bwMode="auto">
            <a:xfrm>
              <a:off x="2352" y="2398"/>
              <a:ext cx="530" cy="327"/>
            </a:xfrm>
            <a:prstGeom prst="rect">
              <a:avLst/>
            </a:prstGeom>
            <a:noFill/>
            <a:ln w="9525">
              <a:noFill/>
              <a:miter lim="800000"/>
              <a:headEnd/>
              <a:tailEnd/>
            </a:ln>
            <a:effectLst/>
          </p:spPr>
          <p:txBody>
            <a:bodyPr wrap="none">
              <a:spAutoFit/>
            </a:bodyPr>
            <a:lstStyle/>
            <a:p>
              <a:r>
                <a:rPr lang="en-US" altLang="en-US" i="1"/>
                <a:t>V</a:t>
              </a:r>
              <a:r>
                <a:rPr lang="en-US" altLang="en-US"/>
                <a:t> </a:t>
              </a:r>
              <a:r>
                <a:rPr lang="en-US" altLang="en-US">
                  <a:latin typeface="Symbol" pitchFamily="18" charset="2"/>
                </a:rPr>
                <a:t>a</a:t>
              </a:r>
              <a:r>
                <a:rPr lang="en-US" altLang="en-US"/>
                <a:t> </a:t>
              </a:r>
              <a:endParaRPr lang="en-US" altLang="en-US" i="1"/>
            </a:p>
          </p:txBody>
        </p:sp>
        <p:grpSp>
          <p:nvGrpSpPr>
            <p:cNvPr id="20496" name="Group 16"/>
            <p:cNvGrpSpPr>
              <a:grpSpLocks/>
            </p:cNvGrpSpPr>
            <p:nvPr/>
          </p:nvGrpSpPr>
          <p:grpSpPr bwMode="auto">
            <a:xfrm>
              <a:off x="2848" y="2256"/>
              <a:ext cx="378" cy="663"/>
              <a:chOff x="3119" y="2777"/>
              <a:chExt cx="378" cy="663"/>
            </a:xfrm>
          </p:grpSpPr>
          <p:sp>
            <p:nvSpPr>
              <p:cNvPr id="20493" name="Text Box 13"/>
              <p:cNvSpPr txBox="1">
                <a:spLocks noChangeArrowheads="1"/>
              </p:cNvSpPr>
              <p:nvPr/>
            </p:nvSpPr>
            <p:spPr bwMode="auto">
              <a:xfrm>
                <a:off x="3119" y="2777"/>
                <a:ext cx="378" cy="327"/>
              </a:xfrm>
              <a:prstGeom prst="rect">
                <a:avLst/>
              </a:prstGeom>
              <a:noFill/>
              <a:ln w="9525">
                <a:noFill/>
                <a:miter lim="800000"/>
                <a:headEnd/>
                <a:tailEnd/>
              </a:ln>
              <a:effectLst/>
            </p:spPr>
            <p:txBody>
              <a:bodyPr wrap="none">
                <a:spAutoFit/>
              </a:bodyPr>
              <a:lstStyle/>
              <a:p>
                <a:r>
                  <a:rPr lang="en-US" altLang="en-US" i="1"/>
                  <a:t>nT</a:t>
                </a:r>
              </a:p>
            </p:txBody>
          </p:sp>
          <p:sp>
            <p:nvSpPr>
              <p:cNvPr id="20494" name="Line 14"/>
              <p:cNvSpPr>
                <a:spLocks noChangeShapeType="1"/>
              </p:cNvSpPr>
              <p:nvPr/>
            </p:nvSpPr>
            <p:spPr bwMode="auto">
              <a:xfrm>
                <a:off x="3140" y="3108"/>
                <a:ext cx="336" cy="0"/>
              </a:xfrm>
              <a:prstGeom prst="line">
                <a:avLst/>
              </a:prstGeom>
              <a:noFill/>
              <a:ln w="28575">
                <a:solidFill>
                  <a:schemeClr val="tx1"/>
                </a:solidFill>
                <a:round/>
                <a:headEnd/>
                <a:tailEnd/>
              </a:ln>
              <a:effectLst/>
            </p:spPr>
            <p:txBody>
              <a:bodyPr/>
              <a:lstStyle/>
              <a:p>
                <a:endParaRPr lang="en-US"/>
              </a:p>
            </p:txBody>
          </p:sp>
          <p:sp>
            <p:nvSpPr>
              <p:cNvPr id="20495" name="Text Box 15"/>
              <p:cNvSpPr txBox="1">
                <a:spLocks noChangeArrowheads="1"/>
              </p:cNvSpPr>
              <p:nvPr/>
            </p:nvSpPr>
            <p:spPr bwMode="auto">
              <a:xfrm>
                <a:off x="3176" y="3113"/>
                <a:ext cx="265" cy="327"/>
              </a:xfrm>
              <a:prstGeom prst="rect">
                <a:avLst/>
              </a:prstGeom>
              <a:noFill/>
              <a:ln w="9525">
                <a:noFill/>
                <a:miter lim="800000"/>
                <a:headEnd/>
                <a:tailEnd/>
              </a:ln>
              <a:effectLst/>
            </p:spPr>
            <p:txBody>
              <a:bodyPr wrap="none">
                <a:spAutoFit/>
              </a:bodyPr>
              <a:lstStyle/>
              <a:p>
                <a:r>
                  <a:rPr lang="en-US" altLang="en-US" i="1"/>
                  <a:t>P</a:t>
                </a:r>
              </a:p>
            </p:txBody>
          </p:sp>
        </p:grpSp>
      </p:grpSp>
      <p:grpSp>
        <p:nvGrpSpPr>
          <p:cNvPr id="20508" name="Group 28"/>
          <p:cNvGrpSpPr>
            <a:grpSpLocks/>
          </p:cNvGrpSpPr>
          <p:nvPr/>
        </p:nvGrpSpPr>
        <p:grpSpPr bwMode="auto">
          <a:xfrm>
            <a:off x="279400" y="4129088"/>
            <a:ext cx="4370388" cy="1052512"/>
            <a:chOff x="2383" y="2984"/>
            <a:chExt cx="2753" cy="663"/>
          </a:xfrm>
        </p:grpSpPr>
        <p:sp>
          <p:nvSpPr>
            <p:cNvPr id="20498" name="Text Box 18"/>
            <p:cNvSpPr txBox="1">
              <a:spLocks noChangeArrowheads="1"/>
            </p:cNvSpPr>
            <p:nvPr/>
          </p:nvSpPr>
          <p:spPr bwMode="auto">
            <a:xfrm>
              <a:off x="2383" y="3129"/>
              <a:ext cx="2393" cy="327"/>
            </a:xfrm>
            <a:prstGeom prst="rect">
              <a:avLst/>
            </a:prstGeom>
            <a:noFill/>
            <a:ln w="9525">
              <a:noFill/>
              <a:miter lim="800000"/>
              <a:headEnd/>
              <a:tailEnd/>
            </a:ln>
            <a:effectLst/>
          </p:spPr>
          <p:txBody>
            <a:bodyPr wrap="none">
              <a:spAutoFit/>
            </a:bodyPr>
            <a:lstStyle/>
            <a:p>
              <a:pPr algn="l"/>
              <a:r>
                <a:rPr lang="en-US" altLang="en-US" i="1"/>
                <a:t>V</a:t>
              </a:r>
              <a:r>
                <a:rPr lang="en-US" altLang="en-US"/>
                <a:t> = constant x        = </a:t>
              </a:r>
              <a:r>
                <a:rPr lang="en-US" altLang="en-US" i="1"/>
                <a:t>R</a:t>
              </a:r>
            </a:p>
          </p:txBody>
        </p:sp>
        <p:grpSp>
          <p:nvGrpSpPr>
            <p:cNvPr id="20499" name="Group 19"/>
            <p:cNvGrpSpPr>
              <a:grpSpLocks/>
            </p:cNvGrpSpPr>
            <p:nvPr/>
          </p:nvGrpSpPr>
          <p:grpSpPr bwMode="auto">
            <a:xfrm>
              <a:off x="4758" y="2984"/>
              <a:ext cx="378" cy="663"/>
              <a:chOff x="3119" y="2777"/>
              <a:chExt cx="378" cy="663"/>
            </a:xfrm>
          </p:grpSpPr>
          <p:sp>
            <p:nvSpPr>
              <p:cNvPr id="20500" name="Text Box 20"/>
              <p:cNvSpPr txBox="1">
                <a:spLocks noChangeArrowheads="1"/>
              </p:cNvSpPr>
              <p:nvPr/>
            </p:nvSpPr>
            <p:spPr bwMode="auto">
              <a:xfrm>
                <a:off x="3119" y="2777"/>
                <a:ext cx="378" cy="327"/>
              </a:xfrm>
              <a:prstGeom prst="rect">
                <a:avLst/>
              </a:prstGeom>
              <a:noFill/>
              <a:ln w="9525">
                <a:noFill/>
                <a:miter lim="800000"/>
                <a:headEnd/>
                <a:tailEnd/>
              </a:ln>
              <a:effectLst/>
            </p:spPr>
            <p:txBody>
              <a:bodyPr wrap="none">
                <a:spAutoFit/>
              </a:bodyPr>
              <a:lstStyle/>
              <a:p>
                <a:r>
                  <a:rPr lang="en-US" altLang="en-US" i="1"/>
                  <a:t>nT</a:t>
                </a:r>
              </a:p>
            </p:txBody>
          </p:sp>
          <p:sp>
            <p:nvSpPr>
              <p:cNvPr id="20501" name="Line 21"/>
              <p:cNvSpPr>
                <a:spLocks noChangeShapeType="1"/>
              </p:cNvSpPr>
              <p:nvPr/>
            </p:nvSpPr>
            <p:spPr bwMode="auto">
              <a:xfrm>
                <a:off x="3140" y="3108"/>
                <a:ext cx="336" cy="0"/>
              </a:xfrm>
              <a:prstGeom prst="line">
                <a:avLst/>
              </a:prstGeom>
              <a:noFill/>
              <a:ln w="28575">
                <a:solidFill>
                  <a:schemeClr val="tx1"/>
                </a:solidFill>
                <a:round/>
                <a:headEnd/>
                <a:tailEnd/>
              </a:ln>
              <a:effectLst/>
            </p:spPr>
            <p:txBody>
              <a:bodyPr/>
              <a:lstStyle/>
              <a:p>
                <a:endParaRPr lang="en-US"/>
              </a:p>
            </p:txBody>
          </p:sp>
          <p:sp>
            <p:nvSpPr>
              <p:cNvPr id="20502" name="Text Box 22"/>
              <p:cNvSpPr txBox="1">
                <a:spLocks noChangeArrowheads="1"/>
              </p:cNvSpPr>
              <p:nvPr/>
            </p:nvSpPr>
            <p:spPr bwMode="auto">
              <a:xfrm>
                <a:off x="3176" y="3113"/>
                <a:ext cx="265" cy="327"/>
              </a:xfrm>
              <a:prstGeom prst="rect">
                <a:avLst/>
              </a:prstGeom>
              <a:noFill/>
              <a:ln w="9525">
                <a:noFill/>
                <a:miter lim="800000"/>
                <a:headEnd/>
                <a:tailEnd/>
              </a:ln>
              <a:effectLst/>
            </p:spPr>
            <p:txBody>
              <a:bodyPr wrap="none">
                <a:spAutoFit/>
              </a:bodyPr>
              <a:lstStyle/>
              <a:p>
                <a:r>
                  <a:rPr lang="en-US" altLang="en-US" i="1"/>
                  <a:t>P</a:t>
                </a:r>
              </a:p>
            </p:txBody>
          </p:sp>
        </p:grpSp>
        <p:grpSp>
          <p:nvGrpSpPr>
            <p:cNvPr id="20504" name="Group 24"/>
            <p:cNvGrpSpPr>
              <a:grpSpLocks/>
            </p:cNvGrpSpPr>
            <p:nvPr/>
          </p:nvGrpSpPr>
          <p:grpSpPr bwMode="auto">
            <a:xfrm>
              <a:off x="3896" y="2984"/>
              <a:ext cx="378" cy="663"/>
              <a:chOff x="3119" y="2777"/>
              <a:chExt cx="378" cy="663"/>
            </a:xfrm>
          </p:grpSpPr>
          <p:sp>
            <p:nvSpPr>
              <p:cNvPr id="20505" name="Text Box 25"/>
              <p:cNvSpPr txBox="1">
                <a:spLocks noChangeArrowheads="1"/>
              </p:cNvSpPr>
              <p:nvPr/>
            </p:nvSpPr>
            <p:spPr bwMode="auto">
              <a:xfrm>
                <a:off x="3119" y="2777"/>
                <a:ext cx="378" cy="327"/>
              </a:xfrm>
              <a:prstGeom prst="rect">
                <a:avLst/>
              </a:prstGeom>
              <a:noFill/>
              <a:ln w="9525">
                <a:noFill/>
                <a:miter lim="800000"/>
                <a:headEnd/>
                <a:tailEnd/>
              </a:ln>
              <a:effectLst/>
            </p:spPr>
            <p:txBody>
              <a:bodyPr wrap="none">
                <a:spAutoFit/>
              </a:bodyPr>
              <a:lstStyle/>
              <a:p>
                <a:r>
                  <a:rPr lang="en-US" altLang="en-US" i="1"/>
                  <a:t>nT</a:t>
                </a:r>
              </a:p>
            </p:txBody>
          </p:sp>
          <p:sp>
            <p:nvSpPr>
              <p:cNvPr id="20506" name="Line 26"/>
              <p:cNvSpPr>
                <a:spLocks noChangeShapeType="1"/>
              </p:cNvSpPr>
              <p:nvPr/>
            </p:nvSpPr>
            <p:spPr bwMode="auto">
              <a:xfrm>
                <a:off x="3140" y="3108"/>
                <a:ext cx="336" cy="0"/>
              </a:xfrm>
              <a:prstGeom prst="line">
                <a:avLst/>
              </a:prstGeom>
              <a:noFill/>
              <a:ln w="28575">
                <a:solidFill>
                  <a:schemeClr val="tx1"/>
                </a:solidFill>
                <a:round/>
                <a:headEnd/>
                <a:tailEnd/>
              </a:ln>
              <a:effectLst/>
            </p:spPr>
            <p:txBody>
              <a:bodyPr/>
              <a:lstStyle/>
              <a:p>
                <a:endParaRPr lang="en-US"/>
              </a:p>
            </p:txBody>
          </p:sp>
          <p:sp>
            <p:nvSpPr>
              <p:cNvPr id="20507" name="Text Box 27"/>
              <p:cNvSpPr txBox="1">
                <a:spLocks noChangeArrowheads="1"/>
              </p:cNvSpPr>
              <p:nvPr/>
            </p:nvSpPr>
            <p:spPr bwMode="auto">
              <a:xfrm>
                <a:off x="3176" y="3113"/>
                <a:ext cx="265" cy="327"/>
              </a:xfrm>
              <a:prstGeom prst="rect">
                <a:avLst/>
              </a:prstGeom>
              <a:noFill/>
              <a:ln w="9525">
                <a:noFill/>
                <a:miter lim="800000"/>
                <a:headEnd/>
                <a:tailEnd/>
              </a:ln>
              <a:effectLst/>
            </p:spPr>
            <p:txBody>
              <a:bodyPr wrap="none">
                <a:spAutoFit/>
              </a:bodyPr>
              <a:lstStyle/>
              <a:p>
                <a:r>
                  <a:rPr lang="en-US" altLang="en-US" i="1"/>
                  <a:t>P</a:t>
                </a:r>
              </a:p>
            </p:txBody>
          </p:sp>
        </p:grpSp>
      </p:grpSp>
      <p:sp>
        <p:nvSpPr>
          <p:cNvPr id="20509" name="Text Box 29"/>
          <p:cNvSpPr txBox="1">
            <a:spLocks noChangeArrowheads="1"/>
          </p:cNvSpPr>
          <p:nvPr/>
        </p:nvSpPr>
        <p:spPr bwMode="auto">
          <a:xfrm>
            <a:off x="5113338" y="4395788"/>
            <a:ext cx="3687762" cy="519112"/>
          </a:xfrm>
          <a:prstGeom prst="rect">
            <a:avLst/>
          </a:prstGeom>
          <a:noFill/>
          <a:ln w="9525">
            <a:noFill/>
            <a:miter lim="800000"/>
            <a:headEnd/>
            <a:tailEnd/>
          </a:ln>
          <a:effectLst/>
        </p:spPr>
        <p:txBody>
          <a:bodyPr wrap="none">
            <a:spAutoFit/>
          </a:bodyPr>
          <a:lstStyle/>
          <a:p>
            <a:pPr algn="l"/>
            <a:r>
              <a:rPr lang="en-US" altLang="en-US" i="1"/>
              <a:t>R</a:t>
            </a:r>
            <a:r>
              <a:rPr lang="en-US" altLang="en-US"/>
              <a:t> is the </a:t>
            </a:r>
            <a:r>
              <a:rPr lang="en-US" altLang="en-US" b="1"/>
              <a:t>gas constant</a:t>
            </a:r>
            <a:endParaRPr lang="en-US" altLang="en-US" i="1"/>
          </a:p>
        </p:txBody>
      </p:sp>
      <p:sp>
        <p:nvSpPr>
          <p:cNvPr id="20510" name="Text Box 30"/>
          <p:cNvSpPr txBox="1">
            <a:spLocks noChangeArrowheads="1"/>
          </p:cNvSpPr>
          <p:nvPr/>
        </p:nvSpPr>
        <p:spPr bwMode="auto">
          <a:xfrm>
            <a:off x="3497263" y="5399088"/>
            <a:ext cx="2157412" cy="757237"/>
          </a:xfrm>
          <a:prstGeom prst="rect">
            <a:avLst/>
          </a:prstGeom>
          <a:noFill/>
          <a:ln w="57150" cmpd="thinThick">
            <a:solidFill>
              <a:schemeClr val="tx1"/>
            </a:solidFill>
            <a:miter lim="800000"/>
            <a:headEnd/>
            <a:tailEnd/>
          </a:ln>
          <a:effectLst/>
        </p:spPr>
        <p:txBody>
          <a:bodyPr wrap="none" lIns="274320" tIns="137160" rIns="274320" bIns="137160">
            <a:spAutoFit/>
          </a:bodyPr>
          <a:lstStyle/>
          <a:p>
            <a:r>
              <a:rPr lang="en-US" altLang="en-US" i="1"/>
              <a:t>PV</a:t>
            </a:r>
            <a:r>
              <a:rPr lang="en-US" altLang="en-US"/>
              <a:t> = </a:t>
            </a:r>
            <a:r>
              <a:rPr lang="en-US" altLang="en-US" i="1"/>
              <a:t>nRT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additive="base">
                                        <p:cTn id="7" dur="500" fill="hold"/>
                                        <p:tgtEl>
                                          <p:spTgt spid="20491"/>
                                        </p:tgtEl>
                                        <p:attrNameLst>
                                          <p:attrName>ppt_x</p:attrName>
                                        </p:attrNameLst>
                                      </p:cBhvr>
                                      <p:tavLst>
                                        <p:tav tm="0">
                                          <p:val>
                                            <p:strVal val="0-#ppt_w/2"/>
                                          </p:val>
                                        </p:tav>
                                        <p:tav tm="100000">
                                          <p:val>
                                            <p:strVal val="#ppt_x"/>
                                          </p:val>
                                        </p:tav>
                                      </p:tavLst>
                                    </p:anim>
                                    <p:anim calcmode="lin" valueType="num">
                                      <p:cBhvr additive="base">
                                        <p:cTn id="8"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503"/>
                                        </p:tgtEl>
                                        <p:attrNameLst>
                                          <p:attrName>style.visibility</p:attrName>
                                        </p:attrNameLst>
                                      </p:cBhvr>
                                      <p:to>
                                        <p:strVal val="visible"/>
                                      </p:to>
                                    </p:set>
                                    <p:anim calcmode="lin" valueType="num">
                                      <p:cBhvr additive="base">
                                        <p:cTn id="25" dur="500" fill="hold"/>
                                        <p:tgtEl>
                                          <p:spTgt spid="20503"/>
                                        </p:tgtEl>
                                        <p:attrNameLst>
                                          <p:attrName>ppt_x</p:attrName>
                                        </p:attrNameLst>
                                      </p:cBhvr>
                                      <p:tavLst>
                                        <p:tav tm="0">
                                          <p:val>
                                            <p:strVal val="0-#ppt_w/2"/>
                                          </p:val>
                                        </p:tav>
                                        <p:tav tm="100000">
                                          <p:val>
                                            <p:strVal val="#ppt_x"/>
                                          </p:val>
                                        </p:tav>
                                      </p:tavLst>
                                    </p:anim>
                                    <p:anim calcmode="lin" valueType="num">
                                      <p:cBhvr additive="base">
                                        <p:cTn id="26" dur="500" fill="hold"/>
                                        <p:tgtEl>
                                          <p:spTgt spid="205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508"/>
                                        </p:tgtEl>
                                        <p:attrNameLst>
                                          <p:attrName>style.visibility</p:attrName>
                                        </p:attrNameLst>
                                      </p:cBhvr>
                                      <p:to>
                                        <p:strVal val="visible"/>
                                      </p:to>
                                    </p:set>
                                    <p:anim calcmode="lin" valueType="num">
                                      <p:cBhvr additive="base">
                                        <p:cTn id="31" dur="500" fill="hold"/>
                                        <p:tgtEl>
                                          <p:spTgt spid="20508"/>
                                        </p:tgtEl>
                                        <p:attrNameLst>
                                          <p:attrName>ppt_x</p:attrName>
                                        </p:attrNameLst>
                                      </p:cBhvr>
                                      <p:tavLst>
                                        <p:tav tm="0">
                                          <p:val>
                                            <p:strVal val="0-#ppt_w/2"/>
                                          </p:val>
                                        </p:tav>
                                        <p:tav tm="100000">
                                          <p:val>
                                            <p:strVal val="#ppt_x"/>
                                          </p:val>
                                        </p:tav>
                                      </p:tavLst>
                                    </p:anim>
                                    <p:anim calcmode="lin" valueType="num">
                                      <p:cBhvr additive="base">
                                        <p:cTn id="32" dur="500" fill="hold"/>
                                        <p:tgtEl>
                                          <p:spTgt spid="205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additive="base">
                                        <p:cTn id="37" dur="500" fill="hold"/>
                                        <p:tgtEl>
                                          <p:spTgt spid="20509"/>
                                        </p:tgtEl>
                                        <p:attrNameLst>
                                          <p:attrName>ppt_x</p:attrName>
                                        </p:attrNameLst>
                                      </p:cBhvr>
                                      <p:tavLst>
                                        <p:tav tm="0">
                                          <p:val>
                                            <p:strVal val="1+#ppt_w/2"/>
                                          </p:val>
                                        </p:tav>
                                        <p:tav tm="100000">
                                          <p:val>
                                            <p:strVal val="#ppt_x"/>
                                          </p:val>
                                        </p:tav>
                                      </p:tavLst>
                                    </p:anim>
                                    <p:anim calcmode="lin" valueType="num">
                                      <p:cBhvr additive="base">
                                        <p:cTn id="38"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anim calcmode="lin" valueType="num">
                                      <p:cBhvr>
                                        <p:cTn id="43" dur="500" fill="hold"/>
                                        <p:tgtEl>
                                          <p:spTgt spid="20510"/>
                                        </p:tgtEl>
                                        <p:attrNameLst>
                                          <p:attrName>ppt_w</p:attrName>
                                        </p:attrNameLst>
                                      </p:cBhvr>
                                      <p:tavLst>
                                        <p:tav tm="0">
                                          <p:val>
                                            <p:fltVal val="0"/>
                                          </p:val>
                                        </p:tav>
                                        <p:tav tm="100000">
                                          <p:val>
                                            <p:strVal val="#ppt_w"/>
                                          </p:val>
                                        </p:tav>
                                      </p:tavLst>
                                    </p:anim>
                                    <p:anim calcmode="lin" valueType="num">
                                      <p:cBhvr>
                                        <p:cTn id="44" dur="500" fill="hold"/>
                                        <p:tgtEl>
                                          <p:spTgt spid="20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P spid="20509" grpId="0" autoUpdateAnimBg="0"/>
      <p:bldP spid="20510" grpId="0" animBg="1"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1508" name="Group 4"/>
          <p:cNvGrpSpPr>
            <a:grpSpLocks/>
          </p:cNvGrpSpPr>
          <p:nvPr/>
        </p:nvGrpSpPr>
        <p:grpSpPr bwMode="auto">
          <a:xfrm>
            <a:off x="152400" y="228600"/>
            <a:ext cx="8686800" cy="1844675"/>
            <a:chOff x="96" y="144"/>
            <a:chExt cx="5472" cy="1162"/>
          </a:xfrm>
        </p:grpSpPr>
        <p:sp>
          <p:nvSpPr>
            <p:cNvPr id="21506" name="Text Box 2"/>
            <p:cNvSpPr txBox="1">
              <a:spLocks noChangeArrowheads="1"/>
            </p:cNvSpPr>
            <p:nvPr/>
          </p:nvSpPr>
          <p:spPr bwMode="auto">
            <a:xfrm>
              <a:off x="1008" y="240"/>
              <a:ext cx="4560" cy="518"/>
            </a:xfrm>
            <a:prstGeom prst="rect">
              <a:avLst/>
            </a:prstGeom>
            <a:noFill/>
            <a:ln w="9525">
              <a:noFill/>
              <a:miter lim="800000"/>
              <a:headEnd/>
              <a:tailEnd/>
            </a:ln>
            <a:effectLst/>
          </p:spPr>
          <p:txBody>
            <a:bodyPr>
              <a:spAutoFit/>
            </a:bodyPr>
            <a:lstStyle/>
            <a:p>
              <a:pPr algn="l">
                <a:spcBef>
                  <a:spcPct val="50000"/>
                </a:spcBef>
              </a:pPr>
              <a:r>
                <a:rPr lang="en-US" altLang="en-US" sz="2400"/>
                <a:t>The conditions 0 </a:t>
              </a:r>
              <a:r>
                <a:rPr lang="en-US" altLang="en-US" sz="2400" baseline="30000"/>
                <a:t>0</a:t>
              </a:r>
              <a:r>
                <a:rPr lang="en-US" altLang="en-US" sz="2400"/>
                <a:t>C and 1 atm are called </a:t>
              </a:r>
              <a:r>
                <a:rPr lang="en-US" altLang="en-US" sz="2400" b="1"/>
                <a:t>standard temperature and pressure (STP).</a:t>
              </a:r>
              <a:endParaRPr lang="en-US" altLang="en-US" sz="2400"/>
            </a:p>
          </p:txBody>
        </p:sp>
        <p:pic>
          <p:nvPicPr>
            <p:cNvPr id="21507" name="Picture 3" descr="D:\mhp\Common\MSShared\Clipart\Standard\stddir1\BD06095_.WMF"/>
            <p:cNvPicPr>
              <a:picLocks noChangeAspect="1" noChangeArrowheads="1"/>
            </p:cNvPicPr>
            <p:nvPr/>
          </p:nvPicPr>
          <p:blipFill>
            <a:blip r:embed="rId2"/>
            <a:srcRect/>
            <a:stretch>
              <a:fillRect/>
            </a:stretch>
          </p:blipFill>
          <p:spPr bwMode="auto">
            <a:xfrm>
              <a:off x="96" y="144"/>
              <a:ext cx="897" cy="1162"/>
            </a:xfrm>
            <a:prstGeom prst="rect">
              <a:avLst/>
            </a:prstGeom>
            <a:noFill/>
          </p:spPr>
        </p:pic>
      </p:grpSp>
      <p:sp>
        <p:nvSpPr>
          <p:cNvPr id="21510" name="Text Box 6"/>
          <p:cNvSpPr txBox="1">
            <a:spLocks noChangeArrowheads="1"/>
          </p:cNvSpPr>
          <p:nvPr/>
        </p:nvSpPr>
        <p:spPr bwMode="auto">
          <a:xfrm>
            <a:off x="152400" y="3657600"/>
            <a:ext cx="1735138" cy="519113"/>
          </a:xfrm>
          <a:prstGeom prst="rect">
            <a:avLst/>
          </a:prstGeom>
          <a:noFill/>
          <a:ln w="9525">
            <a:noFill/>
            <a:miter lim="800000"/>
            <a:headEnd/>
            <a:tailEnd/>
          </a:ln>
          <a:effectLst/>
        </p:spPr>
        <p:txBody>
          <a:bodyPr wrap="none">
            <a:spAutoFit/>
          </a:bodyPr>
          <a:lstStyle/>
          <a:p>
            <a:r>
              <a:rPr lang="en-US" altLang="en-US" i="1"/>
              <a:t>PV = nRT</a:t>
            </a:r>
          </a:p>
        </p:txBody>
      </p:sp>
      <p:grpSp>
        <p:nvGrpSpPr>
          <p:cNvPr id="21516" name="Group 12"/>
          <p:cNvGrpSpPr>
            <a:grpSpLocks/>
          </p:cNvGrpSpPr>
          <p:nvPr/>
        </p:nvGrpSpPr>
        <p:grpSpPr bwMode="auto">
          <a:xfrm>
            <a:off x="368300" y="4281488"/>
            <a:ext cx="1463675" cy="987425"/>
            <a:chOff x="2342" y="1776"/>
            <a:chExt cx="922" cy="622"/>
          </a:xfrm>
        </p:grpSpPr>
        <p:sp>
          <p:nvSpPr>
            <p:cNvPr id="21511" name="Text Box 7"/>
            <p:cNvSpPr txBox="1">
              <a:spLocks noChangeArrowheads="1"/>
            </p:cNvSpPr>
            <p:nvPr/>
          </p:nvSpPr>
          <p:spPr bwMode="auto">
            <a:xfrm>
              <a:off x="2342" y="1913"/>
              <a:ext cx="533" cy="327"/>
            </a:xfrm>
            <a:prstGeom prst="rect">
              <a:avLst/>
            </a:prstGeom>
            <a:noFill/>
            <a:ln w="9525">
              <a:noFill/>
              <a:miter lim="800000"/>
              <a:headEnd/>
              <a:tailEnd/>
            </a:ln>
            <a:effectLst/>
          </p:spPr>
          <p:txBody>
            <a:bodyPr wrap="none">
              <a:spAutoFit/>
            </a:bodyPr>
            <a:lstStyle/>
            <a:p>
              <a:pPr algn="l"/>
              <a:r>
                <a:rPr lang="en-US" altLang="en-US" i="1"/>
                <a:t>R = </a:t>
              </a:r>
            </a:p>
          </p:txBody>
        </p:sp>
        <p:grpSp>
          <p:nvGrpSpPr>
            <p:cNvPr id="21515" name="Group 11"/>
            <p:cNvGrpSpPr>
              <a:grpSpLocks/>
            </p:cNvGrpSpPr>
            <p:nvPr/>
          </p:nvGrpSpPr>
          <p:grpSpPr bwMode="auto">
            <a:xfrm>
              <a:off x="2850" y="1776"/>
              <a:ext cx="414" cy="622"/>
              <a:chOff x="3202" y="2873"/>
              <a:chExt cx="414" cy="622"/>
            </a:xfrm>
          </p:grpSpPr>
          <p:sp>
            <p:nvSpPr>
              <p:cNvPr id="21512" name="Text Box 8"/>
              <p:cNvSpPr txBox="1">
                <a:spLocks noChangeArrowheads="1"/>
              </p:cNvSpPr>
              <p:nvPr/>
            </p:nvSpPr>
            <p:spPr bwMode="auto">
              <a:xfrm>
                <a:off x="3202" y="2873"/>
                <a:ext cx="414" cy="327"/>
              </a:xfrm>
              <a:prstGeom prst="rect">
                <a:avLst/>
              </a:prstGeom>
              <a:noFill/>
              <a:ln w="9525">
                <a:noFill/>
                <a:miter lim="800000"/>
                <a:headEnd/>
                <a:tailEnd/>
              </a:ln>
              <a:effectLst/>
            </p:spPr>
            <p:txBody>
              <a:bodyPr wrap="none">
                <a:spAutoFit/>
              </a:bodyPr>
              <a:lstStyle/>
              <a:p>
                <a:r>
                  <a:rPr lang="en-US" altLang="en-US" i="1"/>
                  <a:t>PV</a:t>
                </a:r>
              </a:p>
            </p:txBody>
          </p:sp>
          <p:sp>
            <p:nvSpPr>
              <p:cNvPr id="21513" name="Text Box 9"/>
              <p:cNvSpPr txBox="1">
                <a:spLocks noChangeArrowheads="1"/>
              </p:cNvSpPr>
              <p:nvPr/>
            </p:nvSpPr>
            <p:spPr bwMode="auto">
              <a:xfrm>
                <a:off x="3220" y="3168"/>
                <a:ext cx="378" cy="327"/>
              </a:xfrm>
              <a:prstGeom prst="rect">
                <a:avLst/>
              </a:prstGeom>
              <a:noFill/>
              <a:ln w="9525">
                <a:noFill/>
                <a:miter lim="800000"/>
                <a:headEnd/>
                <a:tailEnd/>
              </a:ln>
              <a:effectLst/>
            </p:spPr>
            <p:txBody>
              <a:bodyPr wrap="none">
                <a:spAutoFit/>
              </a:bodyPr>
              <a:lstStyle/>
              <a:p>
                <a:r>
                  <a:rPr lang="en-US" altLang="en-US" i="1"/>
                  <a:t>nT</a:t>
                </a:r>
              </a:p>
            </p:txBody>
          </p:sp>
          <p:sp>
            <p:nvSpPr>
              <p:cNvPr id="21514" name="Line 10"/>
              <p:cNvSpPr>
                <a:spLocks noChangeShapeType="1"/>
              </p:cNvSpPr>
              <p:nvPr/>
            </p:nvSpPr>
            <p:spPr bwMode="auto">
              <a:xfrm>
                <a:off x="3217" y="3184"/>
                <a:ext cx="384" cy="0"/>
              </a:xfrm>
              <a:prstGeom prst="line">
                <a:avLst/>
              </a:prstGeom>
              <a:noFill/>
              <a:ln w="28575">
                <a:solidFill>
                  <a:schemeClr val="tx1"/>
                </a:solidFill>
                <a:round/>
                <a:headEnd/>
                <a:tailEnd/>
              </a:ln>
              <a:effectLst/>
            </p:spPr>
            <p:txBody>
              <a:bodyPr/>
              <a:lstStyle/>
              <a:p>
                <a:endParaRPr lang="en-US"/>
              </a:p>
            </p:txBody>
          </p:sp>
        </p:grpSp>
      </p:grpSp>
      <p:grpSp>
        <p:nvGrpSpPr>
          <p:cNvPr id="21522" name="Group 18"/>
          <p:cNvGrpSpPr>
            <a:grpSpLocks/>
          </p:cNvGrpSpPr>
          <p:nvPr/>
        </p:nvGrpSpPr>
        <p:grpSpPr bwMode="auto">
          <a:xfrm>
            <a:off x="1849438" y="4267200"/>
            <a:ext cx="3319462" cy="1027113"/>
            <a:chOff x="1557" y="2913"/>
            <a:chExt cx="2091" cy="647"/>
          </a:xfrm>
        </p:grpSpPr>
        <p:sp>
          <p:nvSpPr>
            <p:cNvPr id="21517" name="Text Box 13"/>
            <p:cNvSpPr txBox="1">
              <a:spLocks noChangeArrowheads="1"/>
            </p:cNvSpPr>
            <p:nvPr/>
          </p:nvSpPr>
          <p:spPr bwMode="auto">
            <a:xfrm>
              <a:off x="1557" y="3065"/>
              <a:ext cx="247" cy="327"/>
            </a:xfrm>
            <a:prstGeom prst="rect">
              <a:avLst/>
            </a:prstGeom>
            <a:noFill/>
            <a:ln w="9525">
              <a:noFill/>
              <a:miter lim="800000"/>
              <a:headEnd/>
              <a:tailEnd/>
            </a:ln>
            <a:effectLst/>
          </p:spPr>
          <p:txBody>
            <a:bodyPr wrap="none">
              <a:spAutoFit/>
            </a:bodyPr>
            <a:lstStyle/>
            <a:p>
              <a:r>
                <a:rPr lang="en-US" altLang="en-US"/>
                <a:t>=</a:t>
              </a:r>
            </a:p>
          </p:txBody>
        </p:sp>
        <p:grpSp>
          <p:nvGrpSpPr>
            <p:cNvPr id="21521" name="Group 17"/>
            <p:cNvGrpSpPr>
              <a:grpSpLocks/>
            </p:cNvGrpSpPr>
            <p:nvPr/>
          </p:nvGrpSpPr>
          <p:grpSpPr bwMode="auto">
            <a:xfrm>
              <a:off x="1785" y="2913"/>
              <a:ext cx="1863" cy="647"/>
              <a:chOff x="2112" y="2873"/>
              <a:chExt cx="1863" cy="647"/>
            </a:xfrm>
          </p:grpSpPr>
          <p:sp>
            <p:nvSpPr>
              <p:cNvPr id="21518" name="Text Box 14"/>
              <p:cNvSpPr txBox="1">
                <a:spLocks noChangeArrowheads="1"/>
              </p:cNvSpPr>
              <p:nvPr/>
            </p:nvSpPr>
            <p:spPr bwMode="auto">
              <a:xfrm>
                <a:off x="2149" y="2873"/>
                <a:ext cx="1789" cy="327"/>
              </a:xfrm>
              <a:prstGeom prst="rect">
                <a:avLst/>
              </a:prstGeom>
              <a:noFill/>
              <a:ln w="9525">
                <a:noFill/>
                <a:miter lim="800000"/>
                <a:headEnd/>
                <a:tailEnd/>
              </a:ln>
              <a:effectLst/>
            </p:spPr>
            <p:txBody>
              <a:bodyPr wrap="none">
                <a:spAutoFit/>
              </a:bodyPr>
              <a:lstStyle/>
              <a:p>
                <a:r>
                  <a:rPr lang="en-US" altLang="en-US"/>
                  <a:t>(1 atm)(22.414L)</a:t>
                </a:r>
              </a:p>
            </p:txBody>
          </p:sp>
          <p:sp>
            <p:nvSpPr>
              <p:cNvPr id="21519" name="Text Box 15"/>
              <p:cNvSpPr txBox="1">
                <a:spLocks noChangeArrowheads="1"/>
              </p:cNvSpPr>
              <p:nvPr/>
            </p:nvSpPr>
            <p:spPr bwMode="auto">
              <a:xfrm>
                <a:off x="2112" y="3193"/>
                <a:ext cx="1863" cy="327"/>
              </a:xfrm>
              <a:prstGeom prst="rect">
                <a:avLst/>
              </a:prstGeom>
              <a:noFill/>
              <a:ln w="9525">
                <a:noFill/>
                <a:miter lim="800000"/>
                <a:headEnd/>
                <a:tailEnd/>
              </a:ln>
              <a:effectLst/>
            </p:spPr>
            <p:txBody>
              <a:bodyPr wrap="none">
                <a:spAutoFit/>
              </a:bodyPr>
              <a:lstStyle/>
              <a:p>
                <a:r>
                  <a:rPr lang="en-US" altLang="en-US"/>
                  <a:t>(1 mol)(273.15 K)</a:t>
                </a:r>
              </a:p>
            </p:txBody>
          </p:sp>
          <p:sp>
            <p:nvSpPr>
              <p:cNvPr id="21520" name="Line 16"/>
              <p:cNvSpPr>
                <a:spLocks noChangeShapeType="1"/>
              </p:cNvSpPr>
              <p:nvPr/>
            </p:nvSpPr>
            <p:spPr bwMode="auto">
              <a:xfrm>
                <a:off x="2179" y="3197"/>
                <a:ext cx="1728" cy="0"/>
              </a:xfrm>
              <a:prstGeom prst="line">
                <a:avLst/>
              </a:prstGeom>
              <a:noFill/>
              <a:ln w="28575">
                <a:solidFill>
                  <a:schemeClr val="tx1"/>
                </a:solidFill>
                <a:round/>
                <a:headEnd/>
                <a:tailEnd/>
              </a:ln>
              <a:effectLst/>
            </p:spPr>
            <p:txBody>
              <a:bodyPr/>
              <a:lstStyle/>
              <a:p>
                <a:endParaRPr lang="en-US"/>
              </a:p>
            </p:txBody>
          </p:sp>
        </p:grpSp>
      </p:grpSp>
      <p:sp>
        <p:nvSpPr>
          <p:cNvPr id="21523" name="Text Box 19"/>
          <p:cNvSpPr txBox="1">
            <a:spLocks noChangeArrowheads="1"/>
          </p:cNvSpPr>
          <p:nvPr/>
        </p:nvSpPr>
        <p:spPr bwMode="auto">
          <a:xfrm>
            <a:off x="377825" y="5500688"/>
            <a:ext cx="5210175" cy="519112"/>
          </a:xfrm>
          <a:prstGeom prst="rect">
            <a:avLst/>
          </a:prstGeom>
          <a:noFill/>
          <a:ln w="9525">
            <a:noFill/>
            <a:miter lim="800000"/>
            <a:headEnd/>
            <a:tailEnd/>
          </a:ln>
          <a:effectLst/>
        </p:spPr>
        <p:txBody>
          <a:bodyPr wrap="none">
            <a:spAutoFit/>
          </a:bodyPr>
          <a:lstStyle/>
          <a:p>
            <a:pPr algn="r"/>
            <a:r>
              <a:rPr lang="en-US" altLang="en-US" i="1"/>
              <a:t>R</a:t>
            </a:r>
            <a:r>
              <a:rPr lang="en-US" altLang="en-US"/>
              <a:t> = 0.082057 L </a:t>
            </a:r>
            <a:r>
              <a:rPr lang="en-US" altLang="en-US">
                <a:cs typeface="Arial" charset="0"/>
              </a:rPr>
              <a:t>• atm / (mol • K)</a:t>
            </a:r>
          </a:p>
        </p:txBody>
      </p:sp>
      <p:grpSp>
        <p:nvGrpSpPr>
          <p:cNvPr id="21526" name="Group 22"/>
          <p:cNvGrpSpPr>
            <a:grpSpLocks/>
          </p:cNvGrpSpPr>
          <p:nvPr/>
        </p:nvGrpSpPr>
        <p:grpSpPr bwMode="auto">
          <a:xfrm>
            <a:off x="1651000" y="1295400"/>
            <a:ext cx="7264400" cy="3124200"/>
            <a:chOff x="1040" y="816"/>
            <a:chExt cx="4576" cy="1968"/>
          </a:xfrm>
        </p:grpSpPr>
        <p:sp>
          <p:nvSpPr>
            <p:cNvPr id="21509" name="Text Box 5"/>
            <p:cNvSpPr txBox="1">
              <a:spLocks noChangeArrowheads="1"/>
            </p:cNvSpPr>
            <p:nvPr/>
          </p:nvSpPr>
          <p:spPr bwMode="auto">
            <a:xfrm>
              <a:off x="1040" y="816"/>
              <a:ext cx="4336" cy="518"/>
            </a:xfrm>
            <a:prstGeom prst="rect">
              <a:avLst/>
            </a:prstGeom>
            <a:noFill/>
            <a:ln w="9525">
              <a:noFill/>
              <a:miter lim="800000"/>
              <a:headEnd/>
              <a:tailEnd/>
            </a:ln>
            <a:effectLst/>
          </p:spPr>
          <p:txBody>
            <a:bodyPr>
              <a:spAutoFit/>
            </a:bodyPr>
            <a:lstStyle/>
            <a:p>
              <a:pPr algn="l">
                <a:spcBef>
                  <a:spcPct val="50000"/>
                </a:spcBef>
              </a:pPr>
              <a:r>
                <a:rPr lang="en-US" altLang="en-US" sz="2400"/>
                <a:t>Experiments show that at STP, 1 mole of an ideal gas occupies 22.414 L.</a:t>
              </a:r>
            </a:p>
          </p:txBody>
        </p:sp>
        <p:pic>
          <p:nvPicPr>
            <p:cNvPr id="21525" name="Picture 21" descr="C:\Chang Powerpoint\Figures\cng7ch05\cha56011_0511.jpeg"/>
            <p:cNvPicPr>
              <a:picLocks noChangeAspect="1" noChangeArrowheads="1"/>
            </p:cNvPicPr>
            <p:nvPr/>
          </p:nvPicPr>
          <p:blipFill>
            <a:blip r:embed="rId3" cstate="print"/>
            <a:srcRect/>
            <a:stretch>
              <a:fillRect/>
            </a:stretch>
          </p:blipFill>
          <p:spPr bwMode="auto">
            <a:xfrm>
              <a:off x="3408" y="1272"/>
              <a:ext cx="2208" cy="151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1+#ppt_w/2"/>
                                          </p:val>
                                        </p:tav>
                                        <p:tav tm="100000">
                                          <p:val>
                                            <p:strVal val="#ppt_x"/>
                                          </p:val>
                                        </p:tav>
                                      </p:tavLst>
                                    </p:anim>
                                    <p:anim calcmode="lin" valueType="num">
                                      <p:cBhvr additive="base">
                                        <p:cTn id="8"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516"/>
                                        </p:tgtEl>
                                        <p:attrNameLst>
                                          <p:attrName>style.visibility</p:attrName>
                                        </p:attrNameLst>
                                      </p:cBhvr>
                                      <p:to>
                                        <p:strVal val="visible"/>
                                      </p:to>
                                    </p:set>
                                    <p:anim calcmode="lin" valueType="num">
                                      <p:cBhvr additive="base">
                                        <p:cTn id="19" dur="500" fill="hold"/>
                                        <p:tgtEl>
                                          <p:spTgt spid="21516"/>
                                        </p:tgtEl>
                                        <p:attrNameLst>
                                          <p:attrName>ppt_x</p:attrName>
                                        </p:attrNameLst>
                                      </p:cBhvr>
                                      <p:tavLst>
                                        <p:tav tm="0">
                                          <p:val>
                                            <p:strVal val="0-#ppt_w/2"/>
                                          </p:val>
                                        </p:tav>
                                        <p:tav tm="100000">
                                          <p:val>
                                            <p:strVal val="#ppt_x"/>
                                          </p:val>
                                        </p:tav>
                                      </p:tavLst>
                                    </p:anim>
                                    <p:anim calcmode="lin" valueType="num">
                                      <p:cBhvr additive="base">
                                        <p:cTn id="20" dur="500" fill="hold"/>
                                        <p:tgtEl>
                                          <p:spTgt spid="215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522"/>
                                        </p:tgtEl>
                                        <p:attrNameLst>
                                          <p:attrName>style.visibility</p:attrName>
                                        </p:attrNameLst>
                                      </p:cBhvr>
                                      <p:to>
                                        <p:strVal val="visible"/>
                                      </p:to>
                                    </p:set>
                                    <p:anim calcmode="lin" valueType="num">
                                      <p:cBhvr additive="base">
                                        <p:cTn id="25" dur="500" fill="hold"/>
                                        <p:tgtEl>
                                          <p:spTgt spid="21522"/>
                                        </p:tgtEl>
                                        <p:attrNameLst>
                                          <p:attrName>ppt_x</p:attrName>
                                        </p:attrNameLst>
                                      </p:cBhvr>
                                      <p:tavLst>
                                        <p:tav tm="0">
                                          <p:val>
                                            <p:strVal val="1+#ppt_w/2"/>
                                          </p:val>
                                        </p:tav>
                                        <p:tav tm="100000">
                                          <p:val>
                                            <p:strVal val="#ppt_x"/>
                                          </p:val>
                                        </p:tav>
                                      </p:tavLst>
                                    </p:anim>
                                    <p:anim calcmode="lin" valueType="num">
                                      <p:cBhvr additive="base">
                                        <p:cTn id="26" dur="500" fill="hold"/>
                                        <p:tgtEl>
                                          <p:spTgt spid="215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23"/>
                                        </p:tgtEl>
                                        <p:attrNameLst>
                                          <p:attrName>style.visibility</p:attrName>
                                        </p:attrNameLst>
                                      </p:cBhvr>
                                      <p:to>
                                        <p:strVal val="visible"/>
                                      </p:to>
                                    </p:set>
                                    <p:anim calcmode="lin" valueType="num">
                                      <p:cBhvr additive="base">
                                        <p:cTn id="31" dur="500" fill="hold"/>
                                        <p:tgtEl>
                                          <p:spTgt spid="21523"/>
                                        </p:tgtEl>
                                        <p:attrNameLst>
                                          <p:attrName>ppt_x</p:attrName>
                                        </p:attrNameLst>
                                      </p:cBhvr>
                                      <p:tavLst>
                                        <p:tav tm="0">
                                          <p:val>
                                            <p:strVal val="0-#ppt_w/2"/>
                                          </p:val>
                                        </p:tav>
                                        <p:tav tm="100000">
                                          <p:val>
                                            <p:strVal val="#ppt_x"/>
                                          </p:val>
                                        </p:tav>
                                      </p:tavLst>
                                    </p:anim>
                                    <p:anim calcmode="lin" valueType="num">
                                      <p:cBhvr additive="base">
                                        <p:cTn id="32" dur="500" fill="hold"/>
                                        <p:tgtEl>
                                          <p:spTgt spid="21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23"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28600" y="228600"/>
          <a:ext cx="855663" cy="1636713"/>
        </p:xfrm>
        <a:graphic>
          <a:graphicData uri="http://schemas.openxmlformats.org/presentationml/2006/ole">
            <p:oleObj spid="_x0000_s22530" name="Clip" r:id="rId3" imgW="856440" imgH="1637640" progId="">
              <p:embed/>
            </p:oleObj>
          </a:graphicData>
        </a:graphic>
      </p:graphicFrame>
      <p:sp>
        <p:nvSpPr>
          <p:cNvPr id="22531" name="Text Box 3"/>
          <p:cNvSpPr txBox="1">
            <a:spLocks noChangeArrowheads="1"/>
          </p:cNvSpPr>
          <p:nvPr/>
        </p:nvSpPr>
        <p:spPr bwMode="auto">
          <a:xfrm>
            <a:off x="1295400" y="381000"/>
            <a:ext cx="7620000" cy="822325"/>
          </a:xfrm>
          <a:prstGeom prst="rect">
            <a:avLst/>
          </a:prstGeom>
          <a:noFill/>
          <a:ln w="9525">
            <a:noFill/>
            <a:miter lim="800000"/>
            <a:headEnd/>
            <a:tailEnd/>
          </a:ln>
          <a:effectLst/>
        </p:spPr>
        <p:txBody>
          <a:bodyPr>
            <a:spAutoFit/>
          </a:bodyPr>
          <a:lstStyle/>
          <a:p>
            <a:pPr algn="l">
              <a:spcBef>
                <a:spcPct val="50000"/>
              </a:spcBef>
            </a:pPr>
            <a:r>
              <a:rPr lang="en-US" altLang="en-US" sz="2400">
                <a:solidFill>
                  <a:schemeClr val="accent2"/>
                </a:solidFill>
              </a:rPr>
              <a:t>What is the volume (in liters) occupied by 49.8 g of HCl at STP?</a:t>
            </a:r>
          </a:p>
        </p:txBody>
      </p:sp>
      <p:sp>
        <p:nvSpPr>
          <p:cNvPr id="22532" name="Text Box 4"/>
          <p:cNvSpPr txBox="1">
            <a:spLocks noChangeArrowheads="1"/>
          </p:cNvSpPr>
          <p:nvPr/>
        </p:nvSpPr>
        <p:spPr bwMode="auto">
          <a:xfrm>
            <a:off x="304800" y="2057400"/>
            <a:ext cx="1735138" cy="519113"/>
          </a:xfrm>
          <a:prstGeom prst="rect">
            <a:avLst/>
          </a:prstGeom>
          <a:noFill/>
          <a:ln w="9525">
            <a:noFill/>
            <a:miter lim="800000"/>
            <a:headEnd/>
            <a:tailEnd/>
          </a:ln>
          <a:effectLst/>
        </p:spPr>
        <p:txBody>
          <a:bodyPr wrap="none">
            <a:spAutoFit/>
          </a:bodyPr>
          <a:lstStyle/>
          <a:p>
            <a:r>
              <a:rPr lang="en-US" altLang="en-US" i="1"/>
              <a:t>PV = nRT</a:t>
            </a:r>
          </a:p>
        </p:txBody>
      </p:sp>
      <p:grpSp>
        <p:nvGrpSpPr>
          <p:cNvPr id="22538" name="Group 10"/>
          <p:cNvGrpSpPr>
            <a:grpSpLocks/>
          </p:cNvGrpSpPr>
          <p:nvPr/>
        </p:nvGrpSpPr>
        <p:grpSpPr bwMode="auto">
          <a:xfrm>
            <a:off x="541338" y="2503488"/>
            <a:ext cx="1554162" cy="925512"/>
            <a:chOff x="653" y="1416"/>
            <a:chExt cx="979" cy="583"/>
          </a:xfrm>
        </p:grpSpPr>
        <p:sp>
          <p:nvSpPr>
            <p:cNvPr id="22533" name="Text Box 5"/>
            <p:cNvSpPr txBox="1">
              <a:spLocks noChangeArrowheads="1"/>
            </p:cNvSpPr>
            <p:nvPr/>
          </p:nvSpPr>
          <p:spPr bwMode="auto">
            <a:xfrm>
              <a:off x="653" y="1529"/>
              <a:ext cx="520" cy="327"/>
            </a:xfrm>
            <a:prstGeom prst="rect">
              <a:avLst/>
            </a:prstGeom>
            <a:noFill/>
            <a:ln w="9525">
              <a:noFill/>
              <a:miter lim="800000"/>
              <a:headEnd/>
              <a:tailEnd/>
            </a:ln>
            <a:effectLst/>
          </p:spPr>
          <p:txBody>
            <a:bodyPr wrap="none">
              <a:spAutoFit/>
            </a:bodyPr>
            <a:lstStyle/>
            <a:p>
              <a:r>
                <a:rPr lang="en-US" altLang="en-US" i="1"/>
                <a:t>V = </a:t>
              </a:r>
            </a:p>
          </p:txBody>
        </p:sp>
        <p:grpSp>
          <p:nvGrpSpPr>
            <p:cNvPr id="22537" name="Group 9"/>
            <p:cNvGrpSpPr>
              <a:grpSpLocks/>
            </p:cNvGrpSpPr>
            <p:nvPr/>
          </p:nvGrpSpPr>
          <p:grpSpPr bwMode="auto">
            <a:xfrm>
              <a:off x="1092" y="1416"/>
              <a:ext cx="540" cy="583"/>
              <a:chOff x="1219" y="3209"/>
              <a:chExt cx="540" cy="583"/>
            </a:xfrm>
          </p:grpSpPr>
          <p:sp>
            <p:nvSpPr>
              <p:cNvPr id="22534" name="Text Box 6"/>
              <p:cNvSpPr txBox="1">
                <a:spLocks noChangeArrowheads="1"/>
              </p:cNvSpPr>
              <p:nvPr/>
            </p:nvSpPr>
            <p:spPr bwMode="auto">
              <a:xfrm>
                <a:off x="1219" y="3209"/>
                <a:ext cx="540" cy="327"/>
              </a:xfrm>
              <a:prstGeom prst="rect">
                <a:avLst/>
              </a:prstGeom>
              <a:noFill/>
              <a:ln w="9525">
                <a:noFill/>
                <a:miter lim="800000"/>
                <a:headEnd/>
                <a:tailEnd/>
              </a:ln>
              <a:effectLst/>
            </p:spPr>
            <p:txBody>
              <a:bodyPr wrap="none">
                <a:spAutoFit/>
              </a:bodyPr>
              <a:lstStyle/>
              <a:p>
                <a:r>
                  <a:rPr lang="en-US" altLang="en-US" i="1"/>
                  <a:t>nRT</a:t>
                </a:r>
              </a:p>
            </p:txBody>
          </p:sp>
          <p:sp>
            <p:nvSpPr>
              <p:cNvPr id="22535" name="Text Box 7"/>
              <p:cNvSpPr txBox="1">
                <a:spLocks noChangeArrowheads="1"/>
              </p:cNvSpPr>
              <p:nvPr/>
            </p:nvSpPr>
            <p:spPr bwMode="auto">
              <a:xfrm>
                <a:off x="1356" y="3465"/>
                <a:ext cx="265" cy="327"/>
              </a:xfrm>
              <a:prstGeom prst="rect">
                <a:avLst/>
              </a:prstGeom>
              <a:noFill/>
              <a:ln w="9525">
                <a:noFill/>
                <a:miter lim="800000"/>
                <a:headEnd/>
                <a:tailEnd/>
              </a:ln>
              <a:effectLst/>
            </p:spPr>
            <p:txBody>
              <a:bodyPr wrap="none">
                <a:spAutoFit/>
              </a:bodyPr>
              <a:lstStyle/>
              <a:p>
                <a:r>
                  <a:rPr lang="en-US" altLang="en-US" i="1"/>
                  <a:t>P</a:t>
                </a:r>
              </a:p>
            </p:txBody>
          </p:sp>
          <p:sp>
            <p:nvSpPr>
              <p:cNvPr id="22536" name="Line 8"/>
              <p:cNvSpPr>
                <a:spLocks noChangeShapeType="1"/>
              </p:cNvSpPr>
              <p:nvPr/>
            </p:nvSpPr>
            <p:spPr bwMode="auto">
              <a:xfrm>
                <a:off x="1273" y="3501"/>
                <a:ext cx="432" cy="0"/>
              </a:xfrm>
              <a:prstGeom prst="line">
                <a:avLst/>
              </a:prstGeom>
              <a:noFill/>
              <a:ln w="28575">
                <a:solidFill>
                  <a:schemeClr val="tx1"/>
                </a:solidFill>
                <a:round/>
                <a:headEnd/>
                <a:tailEnd/>
              </a:ln>
              <a:effectLst/>
            </p:spPr>
            <p:txBody>
              <a:bodyPr/>
              <a:lstStyle/>
              <a:p>
                <a:endParaRPr lang="en-US"/>
              </a:p>
            </p:txBody>
          </p:sp>
        </p:grpSp>
      </p:grpSp>
      <p:sp>
        <p:nvSpPr>
          <p:cNvPr id="22539" name="Text Box 11"/>
          <p:cNvSpPr txBox="1">
            <a:spLocks noChangeArrowheads="1"/>
          </p:cNvSpPr>
          <p:nvPr/>
        </p:nvSpPr>
        <p:spPr bwMode="auto">
          <a:xfrm>
            <a:off x="3886200" y="1143000"/>
            <a:ext cx="2870200" cy="457200"/>
          </a:xfrm>
          <a:prstGeom prst="rect">
            <a:avLst/>
          </a:prstGeom>
          <a:noFill/>
          <a:ln w="9525">
            <a:noFill/>
            <a:miter lim="800000"/>
            <a:headEnd/>
            <a:tailEnd/>
          </a:ln>
          <a:effectLst/>
        </p:spPr>
        <p:txBody>
          <a:bodyPr wrap="none">
            <a:spAutoFit/>
          </a:bodyPr>
          <a:lstStyle/>
          <a:p>
            <a:r>
              <a:rPr lang="en-US" altLang="en-US" sz="2400" i="1"/>
              <a:t>T</a:t>
            </a:r>
            <a:r>
              <a:rPr lang="en-US" altLang="en-US" sz="2400"/>
              <a:t> = 0 </a:t>
            </a:r>
            <a:r>
              <a:rPr lang="en-US" altLang="en-US" sz="2400" baseline="30000"/>
              <a:t>0</a:t>
            </a:r>
            <a:r>
              <a:rPr lang="en-US" altLang="en-US" sz="2400"/>
              <a:t>C = 273.15 K</a:t>
            </a:r>
            <a:endParaRPr lang="en-US" altLang="en-US" sz="2400" i="1"/>
          </a:p>
        </p:txBody>
      </p:sp>
      <p:sp>
        <p:nvSpPr>
          <p:cNvPr id="22540" name="Text Box 12"/>
          <p:cNvSpPr txBox="1">
            <a:spLocks noChangeArrowheads="1"/>
          </p:cNvSpPr>
          <p:nvPr/>
        </p:nvSpPr>
        <p:spPr bwMode="auto">
          <a:xfrm>
            <a:off x="3886200" y="1763713"/>
            <a:ext cx="1495425" cy="457200"/>
          </a:xfrm>
          <a:prstGeom prst="rect">
            <a:avLst/>
          </a:prstGeom>
          <a:noFill/>
          <a:ln w="9525">
            <a:noFill/>
            <a:miter lim="800000"/>
            <a:headEnd/>
            <a:tailEnd/>
          </a:ln>
          <a:effectLst/>
        </p:spPr>
        <p:txBody>
          <a:bodyPr wrap="none">
            <a:spAutoFit/>
          </a:bodyPr>
          <a:lstStyle/>
          <a:p>
            <a:r>
              <a:rPr lang="en-US" altLang="en-US" sz="2400" i="1"/>
              <a:t>P = 1 atm</a:t>
            </a:r>
          </a:p>
        </p:txBody>
      </p:sp>
      <p:grpSp>
        <p:nvGrpSpPr>
          <p:cNvPr id="22574" name="Group 46"/>
          <p:cNvGrpSpPr>
            <a:grpSpLocks/>
          </p:cNvGrpSpPr>
          <p:nvPr/>
        </p:nvGrpSpPr>
        <p:grpSpPr bwMode="auto">
          <a:xfrm>
            <a:off x="3886200" y="2286000"/>
            <a:ext cx="5029200" cy="849313"/>
            <a:chOff x="2448" y="1440"/>
            <a:chExt cx="3168" cy="535"/>
          </a:xfrm>
        </p:grpSpPr>
        <p:sp>
          <p:nvSpPr>
            <p:cNvPr id="22541" name="Text Box 13"/>
            <p:cNvSpPr txBox="1">
              <a:spLocks noChangeArrowheads="1"/>
            </p:cNvSpPr>
            <p:nvPr/>
          </p:nvSpPr>
          <p:spPr bwMode="auto">
            <a:xfrm>
              <a:off x="2448" y="1544"/>
              <a:ext cx="1177" cy="288"/>
            </a:xfrm>
            <a:prstGeom prst="rect">
              <a:avLst/>
            </a:prstGeom>
            <a:noFill/>
            <a:ln w="9525">
              <a:noFill/>
              <a:miter lim="800000"/>
              <a:headEnd/>
              <a:tailEnd/>
            </a:ln>
            <a:effectLst/>
          </p:spPr>
          <p:txBody>
            <a:bodyPr wrap="none">
              <a:spAutoFit/>
            </a:bodyPr>
            <a:lstStyle/>
            <a:p>
              <a:r>
                <a:rPr lang="en-US" altLang="en-US" sz="2400" i="1"/>
                <a:t>n</a:t>
              </a:r>
              <a:r>
                <a:rPr lang="en-US" altLang="en-US" sz="2400"/>
                <a:t> = 49.8 g x </a:t>
              </a:r>
              <a:endParaRPr lang="en-US" altLang="en-US" sz="2400" i="1"/>
            </a:p>
          </p:txBody>
        </p:sp>
        <p:grpSp>
          <p:nvGrpSpPr>
            <p:cNvPr id="22573" name="Group 45"/>
            <p:cNvGrpSpPr>
              <a:grpSpLocks/>
            </p:cNvGrpSpPr>
            <p:nvPr/>
          </p:nvGrpSpPr>
          <p:grpSpPr bwMode="auto">
            <a:xfrm>
              <a:off x="3507" y="1440"/>
              <a:ext cx="1131" cy="535"/>
              <a:chOff x="3507" y="1440"/>
              <a:chExt cx="1131" cy="535"/>
            </a:xfrm>
          </p:grpSpPr>
          <p:sp>
            <p:nvSpPr>
              <p:cNvPr id="22543" name="Text Box 15"/>
              <p:cNvSpPr txBox="1">
                <a:spLocks noChangeArrowheads="1"/>
              </p:cNvSpPr>
              <p:nvPr/>
            </p:nvSpPr>
            <p:spPr bwMode="auto">
              <a:xfrm>
                <a:off x="3592" y="1440"/>
                <a:ext cx="960" cy="288"/>
              </a:xfrm>
              <a:prstGeom prst="rect">
                <a:avLst/>
              </a:prstGeom>
              <a:noFill/>
              <a:ln w="9525">
                <a:noFill/>
                <a:miter lim="800000"/>
                <a:headEnd/>
                <a:tailEnd/>
              </a:ln>
              <a:effectLst/>
            </p:spPr>
            <p:txBody>
              <a:bodyPr wrap="none">
                <a:spAutoFit/>
              </a:bodyPr>
              <a:lstStyle/>
              <a:p>
                <a:r>
                  <a:rPr lang="en-US" altLang="en-US" sz="2400"/>
                  <a:t>1 mol HCl</a:t>
                </a:r>
              </a:p>
            </p:txBody>
          </p:sp>
          <p:sp>
            <p:nvSpPr>
              <p:cNvPr id="22544" name="Text Box 16"/>
              <p:cNvSpPr txBox="1">
                <a:spLocks noChangeArrowheads="1"/>
              </p:cNvSpPr>
              <p:nvPr/>
            </p:nvSpPr>
            <p:spPr bwMode="auto">
              <a:xfrm>
                <a:off x="3507" y="1687"/>
                <a:ext cx="1131" cy="288"/>
              </a:xfrm>
              <a:prstGeom prst="rect">
                <a:avLst/>
              </a:prstGeom>
              <a:noFill/>
              <a:ln w="9525">
                <a:noFill/>
                <a:miter lim="800000"/>
                <a:headEnd/>
                <a:tailEnd/>
              </a:ln>
              <a:effectLst/>
            </p:spPr>
            <p:txBody>
              <a:bodyPr wrap="none">
                <a:spAutoFit/>
              </a:bodyPr>
              <a:lstStyle/>
              <a:p>
                <a:r>
                  <a:rPr lang="en-US" altLang="en-US" sz="2400"/>
                  <a:t>36.45 g HCl</a:t>
                </a:r>
              </a:p>
            </p:txBody>
          </p:sp>
          <p:sp>
            <p:nvSpPr>
              <p:cNvPr id="22545" name="Line 17"/>
              <p:cNvSpPr>
                <a:spLocks noChangeShapeType="1"/>
              </p:cNvSpPr>
              <p:nvPr/>
            </p:nvSpPr>
            <p:spPr bwMode="auto">
              <a:xfrm>
                <a:off x="3600" y="1695"/>
                <a:ext cx="960" cy="0"/>
              </a:xfrm>
              <a:prstGeom prst="line">
                <a:avLst/>
              </a:prstGeom>
              <a:noFill/>
              <a:ln w="28575">
                <a:solidFill>
                  <a:schemeClr val="tx1"/>
                </a:solidFill>
                <a:round/>
                <a:headEnd/>
                <a:tailEnd/>
              </a:ln>
              <a:effectLst/>
            </p:spPr>
            <p:txBody>
              <a:bodyPr/>
              <a:lstStyle/>
              <a:p>
                <a:endParaRPr lang="en-US"/>
              </a:p>
            </p:txBody>
          </p:sp>
        </p:grpSp>
        <p:sp>
          <p:nvSpPr>
            <p:cNvPr id="22547" name="Text Box 19"/>
            <p:cNvSpPr txBox="1">
              <a:spLocks noChangeArrowheads="1"/>
            </p:cNvSpPr>
            <p:nvPr/>
          </p:nvSpPr>
          <p:spPr bwMode="auto">
            <a:xfrm>
              <a:off x="4598" y="1544"/>
              <a:ext cx="1018" cy="288"/>
            </a:xfrm>
            <a:prstGeom prst="rect">
              <a:avLst/>
            </a:prstGeom>
            <a:noFill/>
            <a:ln w="9525">
              <a:noFill/>
              <a:miter lim="800000"/>
              <a:headEnd/>
              <a:tailEnd/>
            </a:ln>
            <a:effectLst/>
          </p:spPr>
          <p:txBody>
            <a:bodyPr wrap="none">
              <a:spAutoFit/>
            </a:bodyPr>
            <a:lstStyle/>
            <a:p>
              <a:r>
                <a:rPr lang="en-US" altLang="en-US" sz="2400"/>
                <a:t>= 1.37 mol</a:t>
              </a:r>
            </a:p>
          </p:txBody>
        </p:sp>
      </p:grpSp>
      <p:grpSp>
        <p:nvGrpSpPr>
          <p:cNvPr id="22572" name="Group 44"/>
          <p:cNvGrpSpPr>
            <a:grpSpLocks/>
          </p:cNvGrpSpPr>
          <p:nvPr/>
        </p:nvGrpSpPr>
        <p:grpSpPr bwMode="auto">
          <a:xfrm>
            <a:off x="558800" y="3541713"/>
            <a:ext cx="6470650" cy="1258887"/>
            <a:chOff x="352" y="2231"/>
            <a:chExt cx="4076" cy="793"/>
          </a:xfrm>
        </p:grpSpPr>
        <p:sp>
          <p:nvSpPr>
            <p:cNvPr id="22549" name="Text Box 21"/>
            <p:cNvSpPr txBox="1">
              <a:spLocks noChangeArrowheads="1"/>
            </p:cNvSpPr>
            <p:nvPr/>
          </p:nvSpPr>
          <p:spPr bwMode="auto">
            <a:xfrm>
              <a:off x="352" y="2528"/>
              <a:ext cx="458" cy="327"/>
            </a:xfrm>
            <a:prstGeom prst="rect">
              <a:avLst/>
            </a:prstGeom>
            <a:noFill/>
            <a:ln w="9525">
              <a:noFill/>
              <a:miter lim="800000"/>
              <a:headEnd/>
              <a:tailEnd/>
            </a:ln>
            <a:effectLst/>
          </p:spPr>
          <p:txBody>
            <a:bodyPr wrap="none">
              <a:spAutoFit/>
            </a:bodyPr>
            <a:lstStyle/>
            <a:p>
              <a:r>
                <a:rPr lang="en-US" altLang="en-US" i="1"/>
                <a:t>V</a:t>
              </a:r>
              <a:r>
                <a:rPr lang="en-US" altLang="en-US"/>
                <a:t> =</a:t>
              </a:r>
              <a:endParaRPr lang="en-US" altLang="en-US" i="1"/>
            </a:p>
          </p:txBody>
        </p:sp>
        <p:grpSp>
          <p:nvGrpSpPr>
            <p:cNvPr id="22571" name="Group 43"/>
            <p:cNvGrpSpPr>
              <a:grpSpLocks/>
            </p:cNvGrpSpPr>
            <p:nvPr/>
          </p:nvGrpSpPr>
          <p:grpSpPr bwMode="auto">
            <a:xfrm>
              <a:off x="828" y="2231"/>
              <a:ext cx="3600" cy="793"/>
              <a:chOff x="828" y="2231"/>
              <a:chExt cx="3600" cy="793"/>
            </a:xfrm>
          </p:grpSpPr>
          <p:sp>
            <p:nvSpPr>
              <p:cNvPr id="22551" name="Text Box 23"/>
              <p:cNvSpPr txBox="1">
                <a:spLocks noChangeArrowheads="1"/>
              </p:cNvSpPr>
              <p:nvPr/>
            </p:nvSpPr>
            <p:spPr bwMode="auto">
              <a:xfrm>
                <a:off x="2290" y="2697"/>
                <a:ext cx="677" cy="327"/>
              </a:xfrm>
              <a:prstGeom prst="rect">
                <a:avLst/>
              </a:prstGeom>
              <a:noFill/>
              <a:ln w="9525">
                <a:noFill/>
                <a:miter lim="800000"/>
                <a:headEnd/>
                <a:tailEnd/>
              </a:ln>
              <a:effectLst/>
            </p:spPr>
            <p:txBody>
              <a:bodyPr wrap="none">
                <a:spAutoFit/>
              </a:bodyPr>
              <a:lstStyle/>
              <a:p>
                <a:r>
                  <a:rPr lang="en-US" altLang="en-US"/>
                  <a:t>1 atm</a:t>
                </a:r>
              </a:p>
            </p:txBody>
          </p:sp>
          <p:grpSp>
            <p:nvGrpSpPr>
              <p:cNvPr id="22570" name="Group 42"/>
              <p:cNvGrpSpPr>
                <a:grpSpLocks/>
              </p:cNvGrpSpPr>
              <p:nvPr/>
            </p:nvGrpSpPr>
            <p:grpSpPr bwMode="auto">
              <a:xfrm>
                <a:off x="832" y="2231"/>
                <a:ext cx="3592" cy="458"/>
                <a:chOff x="832" y="2231"/>
                <a:chExt cx="3592" cy="458"/>
              </a:xfrm>
            </p:grpSpPr>
            <p:sp>
              <p:nvSpPr>
                <p:cNvPr id="22550" name="Text Box 22"/>
                <p:cNvSpPr txBox="1">
                  <a:spLocks noChangeArrowheads="1"/>
                </p:cNvSpPr>
                <p:nvPr/>
              </p:nvSpPr>
              <p:spPr bwMode="auto">
                <a:xfrm>
                  <a:off x="832" y="2265"/>
                  <a:ext cx="3592" cy="327"/>
                </a:xfrm>
                <a:prstGeom prst="rect">
                  <a:avLst/>
                </a:prstGeom>
                <a:noFill/>
                <a:ln w="9525">
                  <a:noFill/>
                  <a:miter lim="800000"/>
                  <a:headEnd/>
                  <a:tailEnd/>
                </a:ln>
                <a:effectLst/>
              </p:spPr>
              <p:txBody>
                <a:bodyPr wrap="none">
                  <a:spAutoFit/>
                </a:bodyPr>
                <a:lstStyle/>
                <a:p>
                  <a:r>
                    <a:rPr lang="en-US" altLang="en-US"/>
                    <a:t>1.37 mol x 0.0821          x 273.15 K</a:t>
                  </a:r>
                </a:p>
              </p:txBody>
            </p:sp>
            <p:grpSp>
              <p:nvGrpSpPr>
                <p:cNvPr id="22556" name="Group 28"/>
                <p:cNvGrpSpPr>
                  <a:grpSpLocks/>
                </p:cNvGrpSpPr>
                <p:nvPr/>
              </p:nvGrpSpPr>
              <p:grpSpPr bwMode="auto">
                <a:xfrm>
                  <a:off x="2704" y="2231"/>
                  <a:ext cx="537" cy="458"/>
                  <a:chOff x="3544" y="3408"/>
                  <a:chExt cx="537" cy="458"/>
                </a:xfrm>
              </p:grpSpPr>
              <p:sp>
                <p:nvSpPr>
                  <p:cNvPr id="22552" name="Text Box 24"/>
                  <p:cNvSpPr txBox="1">
                    <a:spLocks noChangeArrowheads="1"/>
                  </p:cNvSpPr>
                  <p:nvPr/>
                </p:nvSpPr>
                <p:spPr bwMode="auto">
                  <a:xfrm>
                    <a:off x="3549" y="3408"/>
                    <a:ext cx="527" cy="250"/>
                  </a:xfrm>
                  <a:prstGeom prst="rect">
                    <a:avLst/>
                  </a:prstGeom>
                  <a:noFill/>
                  <a:ln w="9525">
                    <a:noFill/>
                    <a:miter lim="800000"/>
                    <a:headEnd/>
                    <a:tailEnd/>
                  </a:ln>
                  <a:effectLst/>
                </p:spPr>
                <p:txBody>
                  <a:bodyPr wrap="none">
                    <a:spAutoFit/>
                  </a:bodyPr>
                  <a:lstStyle/>
                  <a:p>
                    <a:r>
                      <a:rPr lang="en-US" altLang="en-US" sz="2000"/>
                      <a:t>L</a:t>
                    </a:r>
                    <a:r>
                      <a:rPr lang="en-US" altLang="en-US" sz="2000">
                        <a:cs typeface="Arial" charset="0"/>
                      </a:rPr>
                      <a:t>•</a:t>
                    </a:r>
                    <a:r>
                      <a:rPr lang="en-US" altLang="en-US" sz="2000"/>
                      <a:t>atm</a:t>
                    </a:r>
                  </a:p>
                </p:txBody>
              </p:sp>
              <p:sp>
                <p:nvSpPr>
                  <p:cNvPr id="22553" name="Text Box 25"/>
                  <p:cNvSpPr txBox="1">
                    <a:spLocks noChangeArrowheads="1"/>
                  </p:cNvSpPr>
                  <p:nvPr/>
                </p:nvSpPr>
                <p:spPr bwMode="auto">
                  <a:xfrm>
                    <a:off x="3544" y="3616"/>
                    <a:ext cx="537" cy="250"/>
                  </a:xfrm>
                  <a:prstGeom prst="rect">
                    <a:avLst/>
                  </a:prstGeom>
                  <a:noFill/>
                  <a:ln w="9525">
                    <a:noFill/>
                    <a:miter lim="800000"/>
                    <a:headEnd/>
                    <a:tailEnd/>
                  </a:ln>
                  <a:effectLst/>
                </p:spPr>
                <p:txBody>
                  <a:bodyPr wrap="none">
                    <a:spAutoFit/>
                  </a:bodyPr>
                  <a:lstStyle/>
                  <a:p>
                    <a:r>
                      <a:rPr lang="en-US" altLang="en-US" sz="2000"/>
                      <a:t>mol</a:t>
                    </a:r>
                    <a:r>
                      <a:rPr lang="en-US" altLang="en-US" sz="2000">
                        <a:cs typeface="Arial" charset="0"/>
                      </a:rPr>
                      <a:t>•</a:t>
                    </a:r>
                    <a:r>
                      <a:rPr lang="en-US" altLang="en-US" sz="2000"/>
                      <a:t>K</a:t>
                    </a:r>
                  </a:p>
                </p:txBody>
              </p:sp>
              <p:sp>
                <p:nvSpPr>
                  <p:cNvPr id="22555" name="Line 27"/>
                  <p:cNvSpPr>
                    <a:spLocks noChangeShapeType="1"/>
                  </p:cNvSpPr>
                  <p:nvPr/>
                </p:nvSpPr>
                <p:spPr bwMode="auto">
                  <a:xfrm>
                    <a:off x="3597" y="3637"/>
                    <a:ext cx="432" cy="0"/>
                  </a:xfrm>
                  <a:prstGeom prst="line">
                    <a:avLst/>
                  </a:prstGeom>
                  <a:noFill/>
                  <a:ln w="28575">
                    <a:solidFill>
                      <a:schemeClr val="tx1"/>
                    </a:solidFill>
                    <a:round/>
                    <a:headEnd/>
                    <a:tailEnd/>
                  </a:ln>
                  <a:effectLst/>
                </p:spPr>
                <p:txBody>
                  <a:bodyPr/>
                  <a:lstStyle/>
                  <a:p>
                    <a:endParaRPr lang="en-US"/>
                  </a:p>
                </p:txBody>
              </p:sp>
            </p:grpSp>
          </p:grpSp>
          <p:sp>
            <p:nvSpPr>
              <p:cNvPr id="22557" name="Line 29"/>
              <p:cNvSpPr>
                <a:spLocks noChangeShapeType="1"/>
              </p:cNvSpPr>
              <p:nvPr/>
            </p:nvSpPr>
            <p:spPr bwMode="auto">
              <a:xfrm>
                <a:off x="828" y="2693"/>
                <a:ext cx="3600" cy="0"/>
              </a:xfrm>
              <a:prstGeom prst="line">
                <a:avLst/>
              </a:prstGeom>
              <a:noFill/>
              <a:ln w="28575">
                <a:solidFill>
                  <a:schemeClr val="tx1"/>
                </a:solidFill>
                <a:round/>
                <a:headEnd/>
                <a:tailEnd/>
              </a:ln>
              <a:effectLst/>
            </p:spPr>
            <p:txBody>
              <a:bodyPr/>
              <a:lstStyle/>
              <a:p>
                <a:endParaRPr lang="en-US"/>
              </a:p>
            </p:txBody>
          </p:sp>
        </p:grpSp>
      </p:grpSp>
      <p:sp>
        <p:nvSpPr>
          <p:cNvPr id="22561" name="Line 33"/>
          <p:cNvSpPr>
            <a:spLocks noChangeShapeType="1"/>
          </p:cNvSpPr>
          <p:nvPr/>
        </p:nvSpPr>
        <p:spPr bwMode="auto">
          <a:xfrm flipV="1">
            <a:off x="2133600" y="3733800"/>
            <a:ext cx="685800" cy="304800"/>
          </a:xfrm>
          <a:prstGeom prst="line">
            <a:avLst/>
          </a:prstGeom>
          <a:noFill/>
          <a:ln w="28575">
            <a:solidFill>
              <a:srgbClr val="FF0000"/>
            </a:solidFill>
            <a:round/>
            <a:headEnd/>
            <a:tailEnd/>
          </a:ln>
          <a:effectLst/>
        </p:spPr>
        <p:txBody>
          <a:bodyPr/>
          <a:lstStyle/>
          <a:p>
            <a:endParaRPr lang="en-US"/>
          </a:p>
        </p:txBody>
      </p:sp>
      <p:sp>
        <p:nvSpPr>
          <p:cNvPr id="22562" name="Line 34"/>
          <p:cNvSpPr>
            <a:spLocks noChangeShapeType="1"/>
          </p:cNvSpPr>
          <p:nvPr/>
        </p:nvSpPr>
        <p:spPr bwMode="auto">
          <a:xfrm flipV="1">
            <a:off x="4343400" y="4038600"/>
            <a:ext cx="457200" cy="152400"/>
          </a:xfrm>
          <a:prstGeom prst="line">
            <a:avLst/>
          </a:prstGeom>
          <a:noFill/>
          <a:ln w="28575">
            <a:solidFill>
              <a:srgbClr val="FF0000"/>
            </a:solidFill>
            <a:round/>
            <a:headEnd/>
            <a:tailEnd/>
          </a:ln>
          <a:effectLst/>
        </p:spPr>
        <p:txBody>
          <a:bodyPr/>
          <a:lstStyle/>
          <a:p>
            <a:endParaRPr lang="en-US"/>
          </a:p>
        </p:txBody>
      </p:sp>
      <p:sp>
        <p:nvSpPr>
          <p:cNvPr id="22563" name="Line 35"/>
          <p:cNvSpPr>
            <a:spLocks noChangeShapeType="1"/>
          </p:cNvSpPr>
          <p:nvPr/>
        </p:nvSpPr>
        <p:spPr bwMode="auto">
          <a:xfrm flipV="1">
            <a:off x="4800600" y="3962400"/>
            <a:ext cx="304800" cy="228600"/>
          </a:xfrm>
          <a:prstGeom prst="line">
            <a:avLst/>
          </a:prstGeom>
          <a:noFill/>
          <a:ln w="28575">
            <a:solidFill>
              <a:srgbClr val="FF0000"/>
            </a:solidFill>
            <a:round/>
            <a:headEnd/>
            <a:tailEnd/>
          </a:ln>
          <a:effectLst/>
        </p:spPr>
        <p:txBody>
          <a:bodyPr/>
          <a:lstStyle/>
          <a:p>
            <a:endParaRPr lang="en-US"/>
          </a:p>
        </p:txBody>
      </p:sp>
      <p:sp>
        <p:nvSpPr>
          <p:cNvPr id="22564" name="Line 36"/>
          <p:cNvSpPr>
            <a:spLocks noChangeShapeType="1"/>
          </p:cNvSpPr>
          <p:nvPr/>
        </p:nvSpPr>
        <p:spPr bwMode="auto">
          <a:xfrm flipV="1">
            <a:off x="6629400" y="3733800"/>
            <a:ext cx="381000" cy="304800"/>
          </a:xfrm>
          <a:prstGeom prst="line">
            <a:avLst/>
          </a:prstGeom>
          <a:noFill/>
          <a:ln w="28575">
            <a:solidFill>
              <a:srgbClr val="FF0000"/>
            </a:solidFill>
            <a:round/>
            <a:headEnd/>
            <a:tailEnd/>
          </a:ln>
          <a:effectLst/>
        </p:spPr>
        <p:txBody>
          <a:bodyPr/>
          <a:lstStyle/>
          <a:p>
            <a:endParaRPr lang="en-US"/>
          </a:p>
        </p:txBody>
      </p:sp>
      <p:sp>
        <p:nvSpPr>
          <p:cNvPr id="22565" name="Line 37"/>
          <p:cNvSpPr>
            <a:spLocks noChangeShapeType="1"/>
          </p:cNvSpPr>
          <p:nvPr/>
        </p:nvSpPr>
        <p:spPr bwMode="auto">
          <a:xfrm flipV="1">
            <a:off x="4572000" y="3657600"/>
            <a:ext cx="457200" cy="152400"/>
          </a:xfrm>
          <a:prstGeom prst="line">
            <a:avLst/>
          </a:prstGeom>
          <a:noFill/>
          <a:ln w="28575">
            <a:solidFill>
              <a:srgbClr val="FF0000"/>
            </a:solidFill>
            <a:round/>
            <a:headEnd/>
            <a:tailEnd/>
          </a:ln>
          <a:effectLst/>
        </p:spPr>
        <p:txBody>
          <a:bodyPr/>
          <a:lstStyle/>
          <a:p>
            <a:endParaRPr lang="en-US"/>
          </a:p>
        </p:txBody>
      </p:sp>
      <p:sp>
        <p:nvSpPr>
          <p:cNvPr id="22566" name="Line 38"/>
          <p:cNvSpPr>
            <a:spLocks noChangeShapeType="1"/>
          </p:cNvSpPr>
          <p:nvPr/>
        </p:nvSpPr>
        <p:spPr bwMode="auto">
          <a:xfrm flipV="1">
            <a:off x="3962400" y="4495800"/>
            <a:ext cx="609600" cy="228600"/>
          </a:xfrm>
          <a:prstGeom prst="line">
            <a:avLst/>
          </a:prstGeom>
          <a:noFill/>
          <a:ln w="28575">
            <a:solidFill>
              <a:srgbClr val="FF0000"/>
            </a:solidFill>
            <a:round/>
            <a:headEnd/>
            <a:tailEnd/>
          </a:ln>
          <a:effectLst/>
        </p:spPr>
        <p:txBody>
          <a:bodyPr/>
          <a:lstStyle/>
          <a:p>
            <a:endParaRPr lang="en-US"/>
          </a:p>
        </p:txBody>
      </p:sp>
      <p:sp>
        <p:nvSpPr>
          <p:cNvPr id="22567" name="Text Box 39"/>
          <p:cNvSpPr txBox="1">
            <a:spLocks noChangeArrowheads="1"/>
          </p:cNvSpPr>
          <p:nvPr/>
        </p:nvSpPr>
        <p:spPr bwMode="auto">
          <a:xfrm>
            <a:off x="558800" y="5272088"/>
            <a:ext cx="1816100" cy="519112"/>
          </a:xfrm>
          <a:prstGeom prst="rect">
            <a:avLst/>
          </a:prstGeom>
          <a:noFill/>
          <a:ln w="9525">
            <a:noFill/>
            <a:miter lim="800000"/>
            <a:headEnd/>
            <a:tailEnd/>
          </a:ln>
          <a:effectLst/>
        </p:spPr>
        <p:txBody>
          <a:bodyPr wrap="none">
            <a:spAutoFit/>
          </a:bodyPr>
          <a:lstStyle/>
          <a:p>
            <a:pPr algn="l"/>
            <a:r>
              <a:rPr lang="en-US" altLang="en-US" i="1"/>
              <a:t>V</a:t>
            </a:r>
            <a:r>
              <a:rPr lang="en-US" altLang="en-US"/>
              <a:t> = 30.6 L</a:t>
            </a: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500" fill="hold"/>
                                        <p:tgtEl>
                                          <p:spTgt spid="22538"/>
                                        </p:tgtEl>
                                        <p:attrNameLst>
                                          <p:attrName>ppt_x</p:attrName>
                                        </p:attrNameLst>
                                      </p:cBhvr>
                                      <p:tavLst>
                                        <p:tav tm="0">
                                          <p:val>
                                            <p:strVal val="0-#ppt_w/2"/>
                                          </p:val>
                                        </p:tav>
                                        <p:tav tm="100000">
                                          <p:val>
                                            <p:strVal val="#ppt_x"/>
                                          </p:val>
                                        </p:tav>
                                      </p:tavLst>
                                    </p:anim>
                                    <p:anim calcmode="lin" valueType="num">
                                      <p:cBhvr additive="base">
                                        <p:cTn id="14"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anim calcmode="lin" valueType="num">
                                      <p:cBhvr additive="base">
                                        <p:cTn id="19" dur="500" fill="hold"/>
                                        <p:tgtEl>
                                          <p:spTgt spid="22539"/>
                                        </p:tgtEl>
                                        <p:attrNameLst>
                                          <p:attrName>ppt_x</p:attrName>
                                        </p:attrNameLst>
                                      </p:cBhvr>
                                      <p:tavLst>
                                        <p:tav tm="0">
                                          <p:val>
                                            <p:strVal val="1+#ppt_w/2"/>
                                          </p:val>
                                        </p:tav>
                                        <p:tav tm="100000">
                                          <p:val>
                                            <p:strVal val="#ppt_x"/>
                                          </p:val>
                                        </p:tav>
                                      </p:tavLst>
                                    </p:anim>
                                    <p:anim calcmode="lin" valueType="num">
                                      <p:cBhvr additive="base">
                                        <p:cTn id="20"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1+#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2574"/>
                                        </p:tgtEl>
                                        <p:attrNameLst>
                                          <p:attrName>style.visibility</p:attrName>
                                        </p:attrNameLst>
                                      </p:cBhvr>
                                      <p:to>
                                        <p:strVal val="visible"/>
                                      </p:to>
                                    </p:set>
                                    <p:anim calcmode="lin" valueType="num">
                                      <p:cBhvr additive="base">
                                        <p:cTn id="31" dur="500" fill="hold"/>
                                        <p:tgtEl>
                                          <p:spTgt spid="22574"/>
                                        </p:tgtEl>
                                        <p:attrNameLst>
                                          <p:attrName>ppt_x</p:attrName>
                                        </p:attrNameLst>
                                      </p:cBhvr>
                                      <p:tavLst>
                                        <p:tav tm="0">
                                          <p:val>
                                            <p:strVal val="1+#ppt_w/2"/>
                                          </p:val>
                                        </p:tav>
                                        <p:tav tm="100000">
                                          <p:val>
                                            <p:strVal val="#ppt_x"/>
                                          </p:val>
                                        </p:tav>
                                      </p:tavLst>
                                    </p:anim>
                                    <p:anim calcmode="lin" valueType="num">
                                      <p:cBhvr additive="base">
                                        <p:cTn id="32" dur="500" fill="hold"/>
                                        <p:tgtEl>
                                          <p:spTgt spid="225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72"/>
                                        </p:tgtEl>
                                        <p:attrNameLst>
                                          <p:attrName>style.visibility</p:attrName>
                                        </p:attrNameLst>
                                      </p:cBhvr>
                                      <p:to>
                                        <p:strVal val="visible"/>
                                      </p:to>
                                    </p:set>
                                    <p:anim calcmode="lin" valueType="num">
                                      <p:cBhvr additive="base">
                                        <p:cTn id="37" dur="500" fill="hold"/>
                                        <p:tgtEl>
                                          <p:spTgt spid="22572"/>
                                        </p:tgtEl>
                                        <p:attrNameLst>
                                          <p:attrName>ppt_x</p:attrName>
                                        </p:attrNameLst>
                                      </p:cBhvr>
                                      <p:tavLst>
                                        <p:tav tm="0">
                                          <p:val>
                                            <p:strVal val="0-#ppt_w/2"/>
                                          </p:val>
                                        </p:tav>
                                        <p:tav tm="100000">
                                          <p:val>
                                            <p:strVal val="#ppt_x"/>
                                          </p:val>
                                        </p:tav>
                                      </p:tavLst>
                                    </p:anim>
                                    <p:anim calcmode="lin" valueType="num">
                                      <p:cBhvr additive="base">
                                        <p:cTn id="38" dur="500" fill="hold"/>
                                        <p:tgtEl>
                                          <p:spTgt spid="2257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5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5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25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25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25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25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567"/>
                                        </p:tgtEl>
                                        <p:attrNameLst>
                                          <p:attrName>style.visibility</p:attrName>
                                        </p:attrNameLst>
                                      </p:cBhvr>
                                      <p:to>
                                        <p:strVal val="visible"/>
                                      </p:to>
                                    </p:set>
                                    <p:anim calcmode="lin" valueType="num">
                                      <p:cBhvr additive="base">
                                        <p:cTn id="67" dur="500" fill="hold"/>
                                        <p:tgtEl>
                                          <p:spTgt spid="22567"/>
                                        </p:tgtEl>
                                        <p:attrNameLst>
                                          <p:attrName>ppt_x</p:attrName>
                                        </p:attrNameLst>
                                      </p:cBhvr>
                                      <p:tavLst>
                                        <p:tav tm="0">
                                          <p:val>
                                            <p:strVal val="0-#ppt_w/2"/>
                                          </p:val>
                                        </p:tav>
                                        <p:tav tm="100000">
                                          <p:val>
                                            <p:strVal val="#ppt_x"/>
                                          </p:val>
                                        </p:tav>
                                      </p:tavLst>
                                    </p:anim>
                                    <p:anim calcmode="lin" valueType="num">
                                      <p:cBhvr additive="base">
                                        <p:cTn id="68" dur="500" fill="hold"/>
                                        <p:tgtEl>
                                          <p:spTgt spid="22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9" grpId="0" autoUpdateAnimBg="0"/>
      <p:bldP spid="22540" grpId="0" autoUpdateAnimBg="0"/>
      <p:bldP spid="22561" grpId="0" animBg="1"/>
      <p:bldP spid="22562" grpId="0" animBg="1"/>
      <p:bldP spid="22563" grpId="0" animBg="1"/>
      <p:bldP spid="22564" grpId="0" animBg="1"/>
      <p:bldP spid="22565" grpId="0" animBg="1"/>
      <p:bldP spid="22566" grpId="0" animBg="1"/>
      <p:bldP spid="22567"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9936" name="Object 1024"/>
          <p:cNvGraphicFramePr>
            <a:graphicFrameLocks noChangeAspect="1"/>
          </p:cNvGraphicFramePr>
          <p:nvPr/>
        </p:nvGraphicFramePr>
        <p:xfrm>
          <a:off x="228600" y="228600"/>
          <a:ext cx="855663" cy="1636713"/>
        </p:xfrm>
        <a:graphic>
          <a:graphicData uri="http://schemas.openxmlformats.org/presentationml/2006/ole">
            <p:oleObj spid="_x0000_s39936" name="Clip" r:id="rId3" imgW="856440" imgH="1637640" progId="">
              <p:embed/>
            </p:oleObj>
          </a:graphicData>
        </a:graphic>
      </p:graphicFrame>
      <p:sp>
        <p:nvSpPr>
          <p:cNvPr id="23555" name="Text Box 3"/>
          <p:cNvSpPr txBox="1">
            <a:spLocks noChangeArrowheads="1"/>
          </p:cNvSpPr>
          <p:nvPr/>
        </p:nvSpPr>
        <p:spPr bwMode="auto">
          <a:xfrm>
            <a:off x="1295400" y="381000"/>
            <a:ext cx="7620000" cy="1917700"/>
          </a:xfrm>
          <a:prstGeom prst="rect">
            <a:avLst/>
          </a:prstGeom>
          <a:noFill/>
          <a:ln w="9525">
            <a:noFill/>
            <a:miter lim="800000"/>
            <a:headEnd/>
            <a:tailEnd/>
          </a:ln>
          <a:effectLst/>
        </p:spPr>
        <p:txBody>
          <a:bodyPr>
            <a:spAutoFit/>
          </a:bodyPr>
          <a:lstStyle/>
          <a:p>
            <a:pPr algn="l">
              <a:spcBef>
                <a:spcPct val="50000"/>
              </a:spcBef>
            </a:pPr>
            <a:r>
              <a:rPr lang="en-US" altLang="en-US" sz="2400">
                <a:solidFill>
                  <a:schemeClr val="accent2"/>
                </a:solidFill>
              </a:rPr>
              <a:t>Argon is an inert gas used in lightbulbs to retard the vaporization of the filament.  A certain lightbulb containing argon at 1.20 atm and 18 </a:t>
            </a:r>
            <a:r>
              <a:rPr lang="en-US" altLang="en-US" sz="2400" baseline="30000">
                <a:solidFill>
                  <a:schemeClr val="accent2"/>
                </a:solidFill>
              </a:rPr>
              <a:t>0</a:t>
            </a:r>
            <a:r>
              <a:rPr lang="en-US" altLang="en-US" sz="2400">
                <a:solidFill>
                  <a:schemeClr val="accent2"/>
                </a:solidFill>
              </a:rPr>
              <a:t>C is heated to  85 </a:t>
            </a:r>
            <a:r>
              <a:rPr lang="en-US" altLang="en-US" sz="2400" baseline="30000">
                <a:solidFill>
                  <a:schemeClr val="accent2"/>
                </a:solidFill>
              </a:rPr>
              <a:t>0</a:t>
            </a:r>
            <a:r>
              <a:rPr lang="en-US" altLang="en-US" sz="2400">
                <a:solidFill>
                  <a:schemeClr val="accent2"/>
                </a:solidFill>
              </a:rPr>
              <a:t>C at constant volume.  What is the final pressure of argon in the lightbulb (in atm)?</a:t>
            </a:r>
          </a:p>
        </p:txBody>
      </p:sp>
      <p:sp>
        <p:nvSpPr>
          <p:cNvPr id="23556" name="Text Box 4"/>
          <p:cNvSpPr txBox="1">
            <a:spLocks noChangeArrowheads="1"/>
          </p:cNvSpPr>
          <p:nvPr/>
        </p:nvSpPr>
        <p:spPr bwMode="auto">
          <a:xfrm>
            <a:off x="457200" y="2514600"/>
            <a:ext cx="1735138" cy="519113"/>
          </a:xfrm>
          <a:prstGeom prst="rect">
            <a:avLst/>
          </a:prstGeom>
          <a:noFill/>
          <a:ln w="9525">
            <a:noFill/>
            <a:miter lim="800000"/>
            <a:headEnd/>
            <a:tailEnd/>
          </a:ln>
          <a:effectLst/>
        </p:spPr>
        <p:txBody>
          <a:bodyPr wrap="none">
            <a:spAutoFit/>
          </a:bodyPr>
          <a:lstStyle/>
          <a:p>
            <a:r>
              <a:rPr lang="en-US" altLang="en-US" i="1"/>
              <a:t>PV</a:t>
            </a:r>
            <a:r>
              <a:rPr lang="en-US" altLang="en-US"/>
              <a:t> = </a:t>
            </a:r>
            <a:r>
              <a:rPr lang="en-US" altLang="en-US" i="1"/>
              <a:t>nRT</a:t>
            </a:r>
          </a:p>
        </p:txBody>
      </p:sp>
      <p:sp>
        <p:nvSpPr>
          <p:cNvPr id="23557" name="Text Box 5"/>
          <p:cNvSpPr txBox="1">
            <a:spLocks noChangeArrowheads="1"/>
          </p:cNvSpPr>
          <p:nvPr/>
        </p:nvSpPr>
        <p:spPr bwMode="auto">
          <a:xfrm>
            <a:off x="2651125" y="2503488"/>
            <a:ext cx="4083050" cy="519112"/>
          </a:xfrm>
          <a:prstGeom prst="rect">
            <a:avLst/>
          </a:prstGeom>
          <a:noFill/>
          <a:ln w="9525">
            <a:noFill/>
            <a:miter lim="800000"/>
            <a:headEnd/>
            <a:tailEnd/>
          </a:ln>
          <a:effectLst/>
        </p:spPr>
        <p:txBody>
          <a:bodyPr wrap="none">
            <a:spAutoFit/>
          </a:bodyPr>
          <a:lstStyle/>
          <a:p>
            <a:pPr algn="l"/>
            <a:r>
              <a:rPr lang="en-US" altLang="en-US" i="1"/>
              <a:t>n, V </a:t>
            </a:r>
            <a:r>
              <a:rPr lang="en-US" altLang="en-US"/>
              <a:t>and</a:t>
            </a:r>
            <a:r>
              <a:rPr lang="en-US" altLang="en-US" i="1"/>
              <a:t> R</a:t>
            </a:r>
            <a:r>
              <a:rPr lang="en-US" altLang="en-US"/>
              <a:t> </a:t>
            </a:r>
            <a:r>
              <a:rPr lang="en-US" altLang="en-US" b="1"/>
              <a:t>are constant</a:t>
            </a:r>
            <a:endParaRPr lang="en-US" altLang="en-US" b="1" i="1"/>
          </a:p>
        </p:txBody>
      </p:sp>
      <p:grpSp>
        <p:nvGrpSpPr>
          <p:cNvPr id="23576" name="Group 24"/>
          <p:cNvGrpSpPr>
            <a:grpSpLocks/>
          </p:cNvGrpSpPr>
          <p:nvPr/>
        </p:nvGrpSpPr>
        <p:grpSpPr bwMode="auto">
          <a:xfrm>
            <a:off x="341313" y="3114675"/>
            <a:ext cx="1538287" cy="923925"/>
            <a:chOff x="215" y="1962"/>
            <a:chExt cx="969" cy="582"/>
          </a:xfrm>
        </p:grpSpPr>
        <p:grpSp>
          <p:nvGrpSpPr>
            <p:cNvPr id="23561" name="Group 9"/>
            <p:cNvGrpSpPr>
              <a:grpSpLocks/>
            </p:cNvGrpSpPr>
            <p:nvPr/>
          </p:nvGrpSpPr>
          <p:grpSpPr bwMode="auto">
            <a:xfrm>
              <a:off x="215" y="1962"/>
              <a:ext cx="403" cy="582"/>
              <a:chOff x="279" y="2633"/>
              <a:chExt cx="403" cy="582"/>
            </a:xfrm>
          </p:grpSpPr>
          <p:sp>
            <p:nvSpPr>
              <p:cNvPr id="23558" name="Text Box 6"/>
              <p:cNvSpPr txBox="1">
                <a:spLocks noChangeArrowheads="1"/>
              </p:cNvSpPr>
              <p:nvPr/>
            </p:nvSpPr>
            <p:spPr bwMode="auto">
              <a:xfrm>
                <a:off x="279" y="2633"/>
                <a:ext cx="403" cy="327"/>
              </a:xfrm>
              <a:prstGeom prst="rect">
                <a:avLst/>
              </a:prstGeom>
              <a:noFill/>
              <a:ln w="9525">
                <a:noFill/>
                <a:miter lim="800000"/>
                <a:headEnd/>
                <a:tailEnd/>
              </a:ln>
              <a:effectLst/>
            </p:spPr>
            <p:txBody>
              <a:bodyPr wrap="none">
                <a:spAutoFit/>
              </a:bodyPr>
              <a:lstStyle/>
              <a:p>
                <a:r>
                  <a:rPr lang="en-US" altLang="en-US" i="1"/>
                  <a:t>nR</a:t>
                </a:r>
              </a:p>
            </p:txBody>
          </p:sp>
          <p:sp>
            <p:nvSpPr>
              <p:cNvPr id="23559" name="Text Box 7"/>
              <p:cNvSpPr txBox="1">
                <a:spLocks noChangeArrowheads="1"/>
              </p:cNvSpPr>
              <p:nvPr/>
            </p:nvSpPr>
            <p:spPr bwMode="auto">
              <a:xfrm>
                <a:off x="348" y="2888"/>
                <a:ext cx="265" cy="327"/>
              </a:xfrm>
              <a:prstGeom prst="rect">
                <a:avLst/>
              </a:prstGeom>
              <a:noFill/>
              <a:ln w="9525">
                <a:noFill/>
                <a:miter lim="800000"/>
                <a:headEnd/>
                <a:tailEnd/>
              </a:ln>
              <a:effectLst/>
            </p:spPr>
            <p:txBody>
              <a:bodyPr wrap="none">
                <a:spAutoFit/>
              </a:bodyPr>
              <a:lstStyle/>
              <a:p>
                <a:r>
                  <a:rPr lang="en-US" altLang="en-US" i="1"/>
                  <a:t>V</a:t>
                </a:r>
              </a:p>
            </p:txBody>
          </p:sp>
          <p:sp>
            <p:nvSpPr>
              <p:cNvPr id="23560" name="Line 8"/>
              <p:cNvSpPr>
                <a:spLocks noChangeShapeType="1"/>
              </p:cNvSpPr>
              <p:nvPr/>
            </p:nvSpPr>
            <p:spPr bwMode="auto">
              <a:xfrm>
                <a:off x="288" y="2928"/>
                <a:ext cx="384" cy="0"/>
              </a:xfrm>
              <a:prstGeom prst="line">
                <a:avLst/>
              </a:prstGeom>
              <a:noFill/>
              <a:ln w="28575">
                <a:solidFill>
                  <a:schemeClr val="tx1"/>
                </a:solidFill>
                <a:round/>
                <a:headEnd/>
                <a:tailEnd/>
              </a:ln>
              <a:effectLst/>
            </p:spPr>
            <p:txBody>
              <a:bodyPr/>
              <a:lstStyle/>
              <a:p>
                <a:endParaRPr lang="en-US"/>
              </a:p>
            </p:txBody>
          </p:sp>
        </p:grpSp>
        <p:grpSp>
          <p:nvGrpSpPr>
            <p:cNvPr id="23567" name="Group 15"/>
            <p:cNvGrpSpPr>
              <a:grpSpLocks/>
            </p:cNvGrpSpPr>
            <p:nvPr/>
          </p:nvGrpSpPr>
          <p:grpSpPr bwMode="auto">
            <a:xfrm>
              <a:off x="656" y="1969"/>
              <a:ext cx="528" cy="574"/>
              <a:chOff x="1200" y="2640"/>
              <a:chExt cx="528" cy="574"/>
            </a:xfrm>
          </p:grpSpPr>
          <p:sp>
            <p:nvSpPr>
              <p:cNvPr id="23562" name="Text Box 10"/>
              <p:cNvSpPr txBox="1">
                <a:spLocks noChangeArrowheads="1"/>
              </p:cNvSpPr>
              <p:nvPr/>
            </p:nvSpPr>
            <p:spPr bwMode="auto">
              <a:xfrm>
                <a:off x="1200" y="2752"/>
                <a:ext cx="247" cy="327"/>
              </a:xfrm>
              <a:prstGeom prst="rect">
                <a:avLst/>
              </a:prstGeom>
              <a:noFill/>
              <a:ln w="9525">
                <a:noFill/>
                <a:miter lim="800000"/>
                <a:headEnd/>
                <a:tailEnd/>
              </a:ln>
              <a:effectLst/>
            </p:spPr>
            <p:txBody>
              <a:bodyPr wrap="none">
                <a:spAutoFit/>
              </a:bodyPr>
              <a:lstStyle/>
              <a:p>
                <a:r>
                  <a:rPr lang="en-US" altLang="en-US"/>
                  <a:t>=</a:t>
                </a:r>
              </a:p>
            </p:txBody>
          </p:sp>
          <p:grpSp>
            <p:nvGrpSpPr>
              <p:cNvPr id="23566" name="Group 14"/>
              <p:cNvGrpSpPr>
                <a:grpSpLocks/>
              </p:cNvGrpSpPr>
              <p:nvPr/>
            </p:nvGrpSpPr>
            <p:grpSpPr bwMode="auto">
              <a:xfrm>
                <a:off x="1463" y="2640"/>
                <a:ext cx="265" cy="574"/>
                <a:chOff x="2046" y="2633"/>
                <a:chExt cx="265" cy="574"/>
              </a:xfrm>
            </p:grpSpPr>
            <p:sp>
              <p:nvSpPr>
                <p:cNvPr id="23563" name="Text Box 11"/>
                <p:cNvSpPr txBox="1">
                  <a:spLocks noChangeArrowheads="1"/>
                </p:cNvSpPr>
                <p:nvPr/>
              </p:nvSpPr>
              <p:spPr bwMode="auto">
                <a:xfrm>
                  <a:off x="2046" y="2633"/>
                  <a:ext cx="265" cy="327"/>
                </a:xfrm>
                <a:prstGeom prst="rect">
                  <a:avLst/>
                </a:prstGeom>
                <a:noFill/>
                <a:ln w="9525">
                  <a:noFill/>
                  <a:miter lim="800000"/>
                  <a:headEnd/>
                  <a:tailEnd/>
                </a:ln>
                <a:effectLst/>
              </p:spPr>
              <p:txBody>
                <a:bodyPr wrap="none">
                  <a:spAutoFit/>
                </a:bodyPr>
                <a:lstStyle/>
                <a:p>
                  <a:r>
                    <a:rPr lang="en-US" altLang="en-US" i="1"/>
                    <a:t>P</a:t>
                  </a:r>
                </a:p>
              </p:txBody>
            </p:sp>
            <p:sp>
              <p:nvSpPr>
                <p:cNvPr id="23564" name="Line 12"/>
                <p:cNvSpPr>
                  <a:spLocks noChangeShapeType="1"/>
                </p:cNvSpPr>
                <p:nvPr/>
              </p:nvSpPr>
              <p:spPr bwMode="auto">
                <a:xfrm>
                  <a:off x="2059" y="2920"/>
                  <a:ext cx="240" cy="0"/>
                </a:xfrm>
                <a:prstGeom prst="line">
                  <a:avLst/>
                </a:prstGeom>
                <a:noFill/>
                <a:ln w="28575">
                  <a:solidFill>
                    <a:schemeClr val="tx1"/>
                  </a:solidFill>
                  <a:round/>
                  <a:headEnd/>
                  <a:tailEnd/>
                </a:ln>
                <a:effectLst/>
              </p:spPr>
              <p:txBody>
                <a:bodyPr/>
                <a:lstStyle/>
                <a:p>
                  <a:endParaRPr lang="en-US"/>
                </a:p>
              </p:txBody>
            </p:sp>
            <p:sp>
              <p:nvSpPr>
                <p:cNvPr id="23565" name="Text Box 13"/>
                <p:cNvSpPr txBox="1">
                  <a:spLocks noChangeArrowheads="1"/>
                </p:cNvSpPr>
                <p:nvPr/>
              </p:nvSpPr>
              <p:spPr bwMode="auto">
                <a:xfrm>
                  <a:off x="2052" y="2880"/>
                  <a:ext cx="253" cy="327"/>
                </a:xfrm>
                <a:prstGeom prst="rect">
                  <a:avLst/>
                </a:prstGeom>
                <a:noFill/>
                <a:ln w="9525">
                  <a:noFill/>
                  <a:miter lim="800000"/>
                  <a:headEnd/>
                  <a:tailEnd/>
                </a:ln>
                <a:effectLst/>
              </p:spPr>
              <p:txBody>
                <a:bodyPr wrap="none">
                  <a:spAutoFit/>
                </a:bodyPr>
                <a:lstStyle/>
                <a:p>
                  <a:r>
                    <a:rPr lang="en-US" altLang="en-US" i="1"/>
                    <a:t>T</a:t>
                  </a:r>
                </a:p>
              </p:txBody>
            </p:sp>
          </p:grpSp>
        </p:grpSp>
      </p:grpSp>
      <p:sp>
        <p:nvSpPr>
          <p:cNvPr id="23568" name="Text Box 16"/>
          <p:cNvSpPr txBox="1">
            <a:spLocks noChangeArrowheads="1"/>
          </p:cNvSpPr>
          <p:nvPr/>
        </p:nvSpPr>
        <p:spPr bwMode="auto">
          <a:xfrm>
            <a:off x="1947863" y="3303588"/>
            <a:ext cx="1836737" cy="519112"/>
          </a:xfrm>
          <a:prstGeom prst="rect">
            <a:avLst/>
          </a:prstGeom>
          <a:noFill/>
          <a:ln w="9525">
            <a:noFill/>
            <a:miter lim="800000"/>
            <a:headEnd/>
            <a:tailEnd/>
          </a:ln>
          <a:effectLst/>
        </p:spPr>
        <p:txBody>
          <a:bodyPr wrap="none">
            <a:spAutoFit/>
          </a:bodyPr>
          <a:lstStyle/>
          <a:p>
            <a:r>
              <a:rPr lang="en-US" altLang="en-US"/>
              <a:t>= constant</a:t>
            </a:r>
          </a:p>
        </p:txBody>
      </p:sp>
      <p:grpSp>
        <p:nvGrpSpPr>
          <p:cNvPr id="23603" name="Group 51"/>
          <p:cNvGrpSpPr>
            <a:grpSpLocks/>
          </p:cNvGrpSpPr>
          <p:nvPr/>
        </p:nvGrpSpPr>
        <p:grpSpPr bwMode="auto">
          <a:xfrm>
            <a:off x="469900" y="4181475"/>
            <a:ext cx="1524000" cy="1000125"/>
            <a:chOff x="296" y="2634"/>
            <a:chExt cx="960" cy="630"/>
          </a:xfrm>
        </p:grpSpPr>
        <p:grpSp>
          <p:nvGrpSpPr>
            <p:cNvPr id="23585" name="Group 33"/>
            <p:cNvGrpSpPr>
              <a:grpSpLocks/>
            </p:cNvGrpSpPr>
            <p:nvPr/>
          </p:nvGrpSpPr>
          <p:grpSpPr bwMode="auto">
            <a:xfrm>
              <a:off x="296" y="2634"/>
              <a:ext cx="350" cy="622"/>
              <a:chOff x="1344" y="2928"/>
              <a:chExt cx="350" cy="622"/>
            </a:xfrm>
          </p:grpSpPr>
          <p:sp>
            <p:nvSpPr>
              <p:cNvPr id="23577" name="Text Box 25"/>
              <p:cNvSpPr txBox="1">
                <a:spLocks noChangeArrowheads="1"/>
              </p:cNvSpPr>
              <p:nvPr/>
            </p:nvSpPr>
            <p:spPr bwMode="auto">
              <a:xfrm>
                <a:off x="1344" y="2928"/>
                <a:ext cx="350" cy="327"/>
              </a:xfrm>
              <a:prstGeom prst="rect">
                <a:avLst/>
              </a:prstGeom>
              <a:noFill/>
              <a:ln w="9525">
                <a:noFill/>
                <a:miter lim="800000"/>
                <a:headEnd/>
                <a:tailEnd/>
              </a:ln>
              <a:effectLst/>
            </p:spPr>
            <p:txBody>
              <a:bodyPr wrap="none">
                <a:spAutoFit/>
              </a:bodyPr>
              <a:lstStyle/>
              <a:p>
                <a:r>
                  <a:rPr lang="en-US" altLang="en-US" i="1"/>
                  <a:t>P</a:t>
                </a:r>
                <a:r>
                  <a:rPr lang="en-US" altLang="en-US" i="1" baseline="-25000"/>
                  <a:t>1</a:t>
                </a:r>
                <a:endParaRPr lang="en-US" altLang="en-US" i="1"/>
              </a:p>
            </p:txBody>
          </p:sp>
          <p:sp>
            <p:nvSpPr>
              <p:cNvPr id="23578" name="Text Box 26"/>
              <p:cNvSpPr txBox="1">
                <a:spLocks noChangeArrowheads="1"/>
              </p:cNvSpPr>
              <p:nvPr/>
            </p:nvSpPr>
            <p:spPr bwMode="auto">
              <a:xfrm>
                <a:off x="1350" y="3223"/>
                <a:ext cx="338" cy="327"/>
              </a:xfrm>
              <a:prstGeom prst="rect">
                <a:avLst/>
              </a:prstGeom>
              <a:noFill/>
              <a:ln w="9525">
                <a:noFill/>
                <a:miter lim="800000"/>
                <a:headEnd/>
                <a:tailEnd/>
              </a:ln>
              <a:effectLst/>
            </p:spPr>
            <p:txBody>
              <a:bodyPr wrap="none">
                <a:spAutoFit/>
              </a:bodyPr>
              <a:lstStyle/>
              <a:p>
                <a:r>
                  <a:rPr lang="en-US" altLang="en-US" i="1"/>
                  <a:t>T</a:t>
                </a:r>
                <a:r>
                  <a:rPr lang="en-US" altLang="en-US" i="1" baseline="-25000"/>
                  <a:t>1</a:t>
                </a:r>
                <a:endParaRPr lang="en-US" altLang="en-US" i="1"/>
              </a:p>
            </p:txBody>
          </p:sp>
          <p:sp>
            <p:nvSpPr>
              <p:cNvPr id="23579" name="Line 27"/>
              <p:cNvSpPr>
                <a:spLocks noChangeShapeType="1"/>
              </p:cNvSpPr>
              <p:nvPr/>
            </p:nvSpPr>
            <p:spPr bwMode="auto">
              <a:xfrm>
                <a:off x="1375" y="3263"/>
                <a:ext cx="288" cy="0"/>
              </a:xfrm>
              <a:prstGeom prst="line">
                <a:avLst/>
              </a:prstGeom>
              <a:noFill/>
              <a:ln w="28575">
                <a:solidFill>
                  <a:schemeClr val="tx1"/>
                </a:solidFill>
                <a:round/>
                <a:headEnd/>
                <a:tailEnd/>
              </a:ln>
              <a:effectLst/>
            </p:spPr>
            <p:txBody>
              <a:bodyPr/>
              <a:lstStyle/>
              <a:p>
                <a:endParaRPr lang="en-US"/>
              </a:p>
            </p:txBody>
          </p:sp>
        </p:grpSp>
        <p:grpSp>
          <p:nvGrpSpPr>
            <p:cNvPr id="23586" name="Group 34"/>
            <p:cNvGrpSpPr>
              <a:grpSpLocks/>
            </p:cNvGrpSpPr>
            <p:nvPr/>
          </p:nvGrpSpPr>
          <p:grpSpPr bwMode="auto">
            <a:xfrm>
              <a:off x="906" y="2642"/>
              <a:ext cx="350" cy="622"/>
              <a:chOff x="1344" y="2928"/>
              <a:chExt cx="350" cy="622"/>
            </a:xfrm>
          </p:grpSpPr>
          <p:sp>
            <p:nvSpPr>
              <p:cNvPr id="23587" name="Text Box 35"/>
              <p:cNvSpPr txBox="1">
                <a:spLocks noChangeArrowheads="1"/>
              </p:cNvSpPr>
              <p:nvPr/>
            </p:nvSpPr>
            <p:spPr bwMode="auto">
              <a:xfrm>
                <a:off x="1344" y="2928"/>
                <a:ext cx="350" cy="327"/>
              </a:xfrm>
              <a:prstGeom prst="rect">
                <a:avLst/>
              </a:prstGeom>
              <a:noFill/>
              <a:ln w="9525">
                <a:noFill/>
                <a:miter lim="800000"/>
                <a:headEnd/>
                <a:tailEnd/>
              </a:ln>
              <a:effectLst/>
            </p:spPr>
            <p:txBody>
              <a:bodyPr wrap="none">
                <a:spAutoFit/>
              </a:bodyPr>
              <a:lstStyle/>
              <a:p>
                <a:r>
                  <a:rPr lang="en-US" altLang="en-US" i="1"/>
                  <a:t>P</a:t>
                </a:r>
                <a:r>
                  <a:rPr lang="en-US" altLang="en-US" i="1" baseline="-25000"/>
                  <a:t>2</a:t>
                </a:r>
                <a:endParaRPr lang="en-US" altLang="en-US" i="1"/>
              </a:p>
            </p:txBody>
          </p:sp>
          <p:sp>
            <p:nvSpPr>
              <p:cNvPr id="23588" name="Text Box 36"/>
              <p:cNvSpPr txBox="1">
                <a:spLocks noChangeArrowheads="1"/>
              </p:cNvSpPr>
              <p:nvPr/>
            </p:nvSpPr>
            <p:spPr bwMode="auto">
              <a:xfrm>
                <a:off x="1350" y="3223"/>
                <a:ext cx="338" cy="327"/>
              </a:xfrm>
              <a:prstGeom prst="rect">
                <a:avLst/>
              </a:prstGeom>
              <a:noFill/>
              <a:ln w="9525">
                <a:noFill/>
                <a:miter lim="800000"/>
                <a:headEnd/>
                <a:tailEnd/>
              </a:ln>
              <a:effectLst/>
            </p:spPr>
            <p:txBody>
              <a:bodyPr wrap="none">
                <a:spAutoFit/>
              </a:bodyPr>
              <a:lstStyle/>
              <a:p>
                <a:r>
                  <a:rPr lang="en-US" altLang="en-US" i="1"/>
                  <a:t>T</a:t>
                </a:r>
                <a:r>
                  <a:rPr lang="en-US" altLang="en-US" i="1" baseline="-25000"/>
                  <a:t>2</a:t>
                </a:r>
                <a:endParaRPr lang="en-US" altLang="en-US" i="1"/>
              </a:p>
            </p:txBody>
          </p:sp>
          <p:sp>
            <p:nvSpPr>
              <p:cNvPr id="23589" name="Line 37"/>
              <p:cNvSpPr>
                <a:spLocks noChangeShapeType="1"/>
              </p:cNvSpPr>
              <p:nvPr/>
            </p:nvSpPr>
            <p:spPr bwMode="auto">
              <a:xfrm>
                <a:off x="1375" y="3263"/>
                <a:ext cx="288" cy="0"/>
              </a:xfrm>
              <a:prstGeom prst="line">
                <a:avLst/>
              </a:prstGeom>
              <a:noFill/>
              <a:ln w="28575">
                <a:solidFill>
                  <a:schemeClr val="tx1"/>
                </a:solidFill>
                <a:round/>
                <a:headEnd/>
                <a:tailEnd/>
              </a:ln>
              <a:effectLst/>
            </p:spPr>
            <p:txBody>
              <a:bodyPr/>
              <a:lstStyle/>
              <a:p>
                <a:endParaRPr lang="en-US"/>
              </a:p>
            </p:txBody>
          </p:sp>
        </p:grpSp>
        <p:sp>
          <p:nvSpPr>
            <p:cNvPr id="23590" name="Text Box 38"/>
            <p:cNvSpPr txBox="1">
              <a:spLocks noChangeArrowheads="1"/>
            </p:cNvSpPr>
            <p:nvPr/>
          </p:nvSpPr>
          <p:spPr bwMode="auto">
            <a:xfrm>
              <a:off x="656" y="2810"/>
              <a:ext cx="247" cy="327"/>
            </a:xfrm>
            <a:prstGeom prst="rect">
              <a:avLst/>
            </a:prstGeom>
            <a:noFill/>
            <a:ln w="9525">
              <a:noFill/>
              <a:miter lim="800000"/>
              <a:headEnd/>
              <a:tailEnd/>
            </a:ln>
            <a:effectLst/>
          </p:spPr>
          <p:txBody>
            <a:bodyPr wrap="none">
              <a:spAutoFit/>
            </a:bodyPr>
            <a:lstStyle/>
            <a:p>
              <a:r>
                <a:rPr lang="en-US" altLang="en-US"/>
                <a:t>=</a:t>
              </a:r>
            </a:p>
          </p:txBody>
        </p:sp>
      </p:grpSp>
      <p:grpSp>
        <p:nvGrpSpPr>
          <p:cNvPr id="23596" name="Group 44"/>
          <p:cNvGrpSpPr>
            <a:grpSpLocks/>
          </p:cNvGrpSpPr>
          <p:nvPr/>
        </p:nvGrpSpPr>
        <p:grpSpPr bwMode="auto">
          <a:xfrm>
            <a:off x="4572000" y="3429000"/>
            <a:ext cx="3860800" cy="914400"/>
            <a:chOff x="2880" y="2160"/>
            <a:chExt cx="2432" cy="576"/>
          </a:xfrm>
        </p:grpSpPr>
        <p:sp>
          <p:nvSpPr>
            <p:cNvPr id="23592" name="Text Box 40"/>
            <p:cNvSpPr txBox="1">
              <a:spLocks noChangeArrowheads="1"/>
            </p:cNvSpPr>
            <p:nvPr/>
          </p:nvSpPr>
          <p:spPr bwMode="auto">
            <a:xfrm>
              <a:off x="2880" y="2160"/>
              <a:ext cx="1280" cy="288"/>
            </a:xfrm>
            <a:prstGeom prst="rect">
              <a:avLst/>
            </a:prstGeom>
            <a:noFill/>
            <a:ln w="9525">
              <a:noFill/>
              <a:miter lim="800000"/>
              <a:headEnd/>
              <a:tailEnd/>
            </a:ln>
            <a:effectLst/>
          </p:spPr>
          <p:txBody>
            <a:bodyPr wrap="none">
              <a:spAutoFit/>
            </a:bodyPr>
            <a:lstStyle/>
            <a:p>
              <a:r>
                <a:rPr lang="en-US" altLang="en-US" sz="2400" i="1"/>
                <a:t>P</a:t>
              </a:r>
              <a:r>
                <a:rPr lang="en-US" altLang="en-US" sz="2400" i="1" baseline="-25000"/>
                <a:t>1</a:t>
              </a:r>
              <a:r>
                <a:rPr lang="en-US" altLang="en-US" sz="2400"/>
                <a:t> = 1.20 atm</a:t>
              </a:r>
              <a:endParaRPr lang="en-US" altLang="en-US" sz="2400" i="1"/>
            </a:p>
          </p:txBody>
        </p:sp>
        <p:sp>
          <p:nvSpPr>
            <p:cNvPr id="23593" name="Text Box 41"/>
            <p:cNvSpPr txBox="1">
              <a:spLocks noChangeArrowheads="1"/>
            </p:cNvSpPr>
            <p:nvPr/>
          </p:nvSpPr>
          <p:spPr bwMode="auto">
            <a:xfrm>
              <a:off x="2880" y="2448"/>
              <a:ext cx="1024" cy="288"/>
            </a:xfrm>
            <a:prstGeom prst="rect">
              <a:avLst/>
            </a:prstGeom>
            <a:noFill/>
            <a:ln w="9525">
              <a:noFill/>
              <a:miter lim="800000"/>
              <a:headEnd/>
              <a:tailEnd/>
            </a:ln>
            <a:effectLst/>
          </p:spPr>
          <p:txBody>
            <a:bodyPr wrap="none">
              <a:spAutoFit/>
            </a:bodyPr>
            <a:lstStyle/>
            <a:p>
              <a:r>
                <a:rPr lang="en-US" altLang="en-US" sz="2400" i="1"/>
                <a:t>T</a:t>
              </a:r>
              <a:r>
                <a:rPr lang="en-US" altLang="en-US" sz="2400" i="1" baseline="-25000"/>
                <a:t>1</a:t>
              </a:r>
              <a:r>
                <a:rPr lang="en-US" altLang="en-US" sz="2400" i="1"/>
                <a:t> =</a:t>
              </a:r>
              <a:r>
                <a:rPr lang="en-US" altLang="en-US" sz="2400"/>
                <a:t> 291 K</a:t>
              </a:r>
              <a:endParaRPr lang="en-US" altLang="en-US" sz="2400" i="1"/>
            </a:p>
          </p:txBody>
        </p:sp>
        <p:sp>
          <p:nvSpPr>
            <p:cNvPr id="23594" name="Text Box 42"/>
            <p:cNvSpPr txBox="1">
              <a:spLocks noChangeArrowheads="1"/>
            </p:cNvSpPr>
            <p:nvPr/>
          </p:nvSpPr>
          <p:spPr bwMode="auto">
            <a:xfrm>
              <a:off x="4288" y="2160"/>
              <a:ext cx="640" cy="288"/>
            </a:xfrm>
            <a:prstGeom prst="rect">
              <a:avLst/>
            </a:prstGeom>
            <a:noFill/>
            <a:ln w="9525">
              <a:noFill/>
              <a:miter lim="800000"/>
              <a:headEnd/>
              <a:tailEnd/>
            </a:ln>
            <a:effectLst/>
          </p:spPr>
          <p:txBody>
            <a:bodyPr wrap="none">
              <a:spAutoFit/>
            </a:bodyPr>
            <a:lstStyle/>
            <a:p>
              <a:pPr algn="l"/>
              <a:r>
                <a:rPr lang="en-US" altLang="en-US" sz="2400" i="1"/>
                <a:t>P</a:t>
              </a:r>
              <a:r>
                <a:rPr lang="en-US" altLang="en-US" sz="2400" i="1" baseline="-25000"/>
                <a:t>2</a:t>
              </a:r>
              <a:r>
                <a:rPr lang="en-US" altLang="en-US" sz="2400"/>
                <a:t> = ?</a:t>
              </a:r>
              <a:endParaRPr lang="en-US" altLang="en-US" sz="2400" i="1"/>
            </a:p>
          </p:txBody>
        </p:sp>
        <p:sp>
          <p:nvSpPr>
            <p:cNvPr id="23595" name="Text Box 43"/>
            <p:cNvSpPr txBox="1">
              <a:spLocks noChangeArrowheads="1"/>
            </p:cNvSpPr>
            <p:nvPr/>
          </p:nvSpPr>
          <p:spPr bwMode="auto">
            <a:xfrm>
              <a:off x="4288" y="2448"/>
              <a:ext cx="1024" cy="288"/>
            </a:xfrm>
            <a:prstGeom prst="rect">
              <a:avLst/>
            </a:prstGeom>
            <a:noFill/>
            <a:ln w="9525">
              <a:noFill/>
              <a:miter lim="800000"/>
              <a:headEnd/>
              <a:tailEnd/>
            </a:ln>
            <a:effectLst/>
          </p:spPr>
          <p:txBody>
            <a:bodyPr wrap="none">
              <a:spAutoFit/>
            </a:bodyPr>
            <a:lstStyle/>
            <a:p>
              <a:pPr algn="l"/>
              <a:r>
                <a:rPr lang="en-US" altLang="en-US" sz="2400" i="1"/>
                <a:t>T</a:t>
              </a:r>
              <a:r>
                <a:rPr lang="en-US" altLang="en-US" sz="2400" i="1" baseline="-25000"/>
                <a:t>2</a:t>
              </a:r>
              <a:r>
                <a:rPr lang="en-US" altLang="en-US" sz="2400" i="1"/>
                <a:t> =</a:t>
              </a:r>
              <a:r>
                <a:rPr lang="en-US" altLang="en-US" sz="2400"/>
                <a:t> 358 K</a:t>
              </a:r>
              <a:endParaRPr lang="en-US" altLang="en-US" sz="2400" i="1"/>
            </a:p>
          </p:txBody>
        </p:sp>
      </p:grpSp>
      <p:grpSp>
        <p:nvGrpSpPr>
          <p:cNvPr id="23604" name="Group 52"/>
          <p:cNvGrpSpPr>
            <a:grpSpLocks/>
          </p:cNvGrpSpPr>
          <p:nvPr/>
        </p:nvGrpSpPr>
        <p:grpSpPr bwMode="auto">
          <a:xfrm>
            <a:off x="558800" y="5108575"/>
            <a:ext cx="2157413" cy="987425"/>
            <a:chOff x="329" y="3552"/>
            <a:chExt cx="1359" cy="622"/>
          </a:xfrm>
        </p:grpSpPr>
        <p:sp>
          <p:nvSpPr>
            <p:cNvPr id="23597" name="Text Box 45"/>
            <p:cNvSpPr txBox="1">
              <a:spLocks noChangeArrowheads="1"/>
            </p:cNvSpPr>
            <p:nvPr/>
          </p:nvSpPr>
          <p:spPr bwMode="auto">
            <a:xfrm>
              <a:off x="329" y="3689"/>
              <a:ext cx="1075" cy="327"/>
            </a:xfrm>
            <a:prstGeom prst="rect">
              <a:avLst/>
            </a:prstGeom>
            <a:noFill/>
            <a:ln w="9525">
              <a:noFill/>
              <a:miter lim="800000"/>
              <a:headEnd/>
              <a:tailEnd/>
            </a:ln>
            <a:effectLst/>
          </p:spPr>
          <p:txBody>
            <a:bodyPr wrap="none">
              <a:spAutoFit/>
            </a:bodyPr>
            <a:lstStyle/>
            <a:p>
              <a:r>
                <a:rPr lang="en-US" altLang="en-US" i="1"/>
                <a:t>P</a:t>
              </a:r>
              <a:r>
                <a:rPr lang="en-US" altLang="en-US" i="1" baseline="-25000"/>
                <a:t>2</a:t>
              </a:r>
              <a:r>
                <a:rPr lang="en-US" altLang="en-US"/>
                <a:t> = </a:t>
              </a:r>
              <a:r>
                <a:rPr lang="en-US" altLang="en-US" i="1"/>
                <a:t>P</a:t>
              </a:r>
              <a:r>
                <a:rPr lang="en-US" altLang="en-US" i="1" baseline="-25000"/>
                <a:t>1</a:t>
              </a:r>
              <a:r>
                <a:rPr lang="en-US" altLang="en-US" i="1"/>
                <a:t> x </a:t>
              </a:r>
            </a:p>
          </p:txBody>
        </p:sp>
        <p:grpSp>
          <p:nvGrpSpPr>
            <p:cNvPr id="23599" name="Group 47"/>
            <p:cNvGrpSpPr>
              <a:grpSpLocks/>
            </p:cNvGrpSpPr>
            <p:nvPr/>
          </p:nvGrpSpPr>
          <p:grpSpPr bwMode="auto">
            <a:xfrm>
              <a:off x="1350" y="3552"/>
              <a:ext cx="338" cy="622"/>
              <a:chOff x="1350" y="2928"/>
              <a:chExt cx="338" cy="622"/>
            </a:xfrm>
          </p:grpSpPr>
          <p:sp>
            <p:nvSpPr>
              <p:cNvPr id="23600" name="Text Box 48"/>
              <p:cNvSpPr txBox="1">
                <a:spLocks noChangeArrowheads="1"/>
              </p:cNvSpPr>
              <p:nvPr/>
            </p:nvSpPr>
            <p:spPr bwMode="auto">
              <a:xfrm>
                <a:off x="1350" y="2928"/>
                <a:ext cx="338" cy="327"/>
              </a:xfrm>
              <a:prstGeom prst="rect">
                <a:avLst/>
              </a:prstGeom>
              <a:noFill/>
              <a:ln w="9525">
                <a:noFill/>
                <a:miter lim="800000"/>
                <a:headEnd/>
                <a:tailEnd/>
              </a:ln>
              <a:effectLst/>
            </p:spPr>
            <p:txBody>
              <a:bodyPr wrap="none">
                <a:spAutoFit/>
              </a:bodyPr>
              <a:lstStyle/>
              <a:p>
                <a:r>
                  <a:rPr lang="en-US" altLang="en-US" i="1"/>
                  <a:t>T</a:t>
                </a:r>
                <a:r>
                  <a:rPr lang="en-US" altLang="en-US" i="1" baseline="-25000"/>
                  <a:t>2</a:t>
                </a:r>
                <a:endParaRPr lang="en-US" altLang="en-US" i="1"/>
              </a:p>
            </p:txBody>
          </p:sp>
          <p:sp>
            <p:nvSpPr>
              <p:cNvPr id="23601" name="Text Box 49"/>
              <p:cNvSpPr txBox="1">
                <a:spLocks noChangeArrowheads="1"/>
              </p:cNvSpPr>
              <p:nvPr/>
            </p:nvSpPr>
            <p:spPr bwMode="auto">
              <a:xfrm>
                <a:off x="1350" y="3223"/>
                <a:ext cx="338" cy="327"/>
              </a:xfrm>
              <a:prstGeom prst="rect">
                <a:avLst/>
              </a:prstGeom>
              <a:noFill/>
              <a:ln w="9525">
                <a:noFill/>
                <a:miter lim="800000"/>
                <a:headEnd/>
                <a:tailEnd/>
              </a:ln>
              <a:effectLst/>
            </p:spPr>
            <p:txBody>
              <a:bodyPr wrap="none">
                <a:spAutoFit/>
              </a:bodyPr>
              <a:lstStyle/>
              <a:p>
                <a:r>
                  <a:rPr lang="en-US" altLang="en-US" i="1"/>
                  <a:t>T</a:t>
                </a:r>
                <a:r>
                  <a:rPr lang="en-US" altLang="en-US" i="1" baseline="-25000"/>
                  <a:t>1</a:t>
                </a:r>
                <a:endParaRPr lang="en-US" altLang="en-US" i="1"/>
              </a:p>
            </p:txBody>
          </p:sp>
          <p:sp>
            <p:nvSpPr>
              <p:cNvPr id="23602" name="Line 50"/>
              <p:cNvSpPr>
                <a:spLocks noChangeShapeType="1"/>
              </p:cNvSpPr>
              <p:nvPr/>
            </p:nvSpPr>
            <p:spPr bwMode="auto">
              <a:xfrm>
                <a:off x="1375" y="3263"/>
                <a:ext cx="288" cy="0"/>
              </a:xfrm>
              <a:prstGeom prst="line">
                <a:avLst/>
              </a:prstGeom>
              <a:noFill/>
              <a:ln w="28575">
                <a:solidFill>
                  <a:schemeClr val="tx1"/>
                </a:solidFill>
                <a:round/>
                <a:headEnd/>
                <a:tailEnd/>
              </a:ln>
              <a:effectLst/>
            </p:spPr>
            <p:txBody>
              <a:bodyPr/>
              <a:lstStyle/>
              <a:p>
                <a:endParaRPr lang="en-US"/>
              </a:p>
            </p:txBody>
          </p:sp>
        </p:grpSp>
      </p:grpSp>
      <p:grpSp>
        <p:nvGrpSpPr>
          <p:cNvPr id="23610" name="Group 58"/>
          <p:cNvGrpSpPr>
            <a:grpSpLocks/>
          </p:cNvGrpSpPr>
          <p:nvPr/>
        </p:nvGrpSpPr>
        <p:grpSpPr bwMode="auto">
          <a:xfrm>
            <a:off x="2709863" y="5168900"/>
            <a:ext cx="3233737" cy="911225"/>
            <a:chOff x="2171" y="3264"/>
            <a:chExt cx="2037" cy="574"/>
          </a:xfrm>
        </p:grpSpPr>
        <p:sp>
          <p:nvSpPr>
            <p:cNvPr id="23605" name="Text Box 53"/>
            <p:cNvSpPr txBox="1">
              <a:spLocks noChangeArrowheads="1"/>
            </p:cNvSpPr>
            <p:nvPr/>
          </p:nvSpPr>
          <p:spPr bwMode="auto">
            <a:xfrm>
              <a:off x="2171" y="3360"/>
              <a:ext cx="1418" cy="327"/>
            </a:xfrm>
            <a:prstGeom prst="rect">
              <a:avLst/>
            </a:prstGeom>
            <a:noFill/>
            <a:ln w="9525">
              <a:noFill/>
              <a:miter lim="800000"/>
              <a:headEnd/>
              <a:tailEnd/>
            </a:ln>
            <a:effectLst/>
          </p:spPr>
          <p:txBody>
            <a:bodyPr wrap="none">
              <a:spAutoFit/>
            </a:bodyPr>
            <a:lstStyle/>
            <a:p>
              <a:r>
                <a:rPr lang="en-US" altLang="en-US"/>
                <a:t>= 1.20 atm x </a:t>
              </a:r>
            </a:p>
          </p:txBody>
        </p:sp>
        <p:grpSp>
          <p:nvGrpSpPr>
            <p:cNvPr id="23609" name="Group 57"/>
            <p:cNvGrpSpPr>
              <a:grpSpLocks/>
            </p:cNvGrpSpPr>
            <p:nvPr/>
          </p:nvGrpSpPr>
          <p:grpSpPr bwMode="auto">
            <a:xfrm>
              <a:off x="3505" y="3264"/>
              <a:ext cx="703" cy="574"/>
              <a:chOff x="3641" y="3065"/>
              <a:chExt cx="703" cy="574"/>
            </a:xfrm>
          </p:grpSpPr>
          <p:sp>
            <p:nvSpPr>
              <p:cNvPr id="23606" name="Text Box 54"/>
              <p:cNvSpPr txBox="1">
                <a:spLocks noChangeArrowheads="1"/>
              </p:cNvSpPr>
              <p:nvPr/>
            </p:nvSpPr>
            <p:spPr bwMode="auto">
              <a:xfrm>
                <a:off x="3641" y="3065"/>
                <a:ext cx="702" cy="327"/>
              </a:xfrm>
              <a:prstGeom prst="rect">
                <a:avLst/>
              </a:prstGeom>
              <a:noFill/>
              <a:ln w="9525">
                <a:noFill/>
                <a:miter lim="800000"/>
                <a:headEnd/>
                <a:tailEnd/>
              </a:ln>
              <a:effectLst/>
            </p:spPr>
            <p:txBody>
              <a:bodyPr wrap="none">
                <a:spAutoFit/>
              </a:bodyPr>
              <a:lstStyle/>
              <a:p>
                <a:r>
                  <a:rPr lang="en-US" altLang="en-US"/>
                  <a:t>358 K</a:t>
                </a:r>
              </a:p>
            </p:txBody>
          </p:sp>
          <p:sp>
            <p:nvSpPr>
              <p:cNvPr id="23607" name="Text Box 55"/>
              <p:cNvSpPr txBox="1">
                <a:spLocks noChangeArrowheads="1"/>
              </p:cNvSpPr>
              <p:nvPr/>
            </p:nvSpPr>
            <p:spPr bwMode="auto">
              <a:xfrm>
                <a:off x="3642" y="3312"/>
                <a:ext cx="702" cy="327"/>
              </a:xfrm>
              <a:prstGeom prst="rect">
                <a:avLst/>
              </a:prstGeom>
              <a:noFill/>
              <a:ln w="9525">
                <a:noFill/>
                <a:miter lim="800000"/>
                <a:headEnd/>
                <a:tailEnd/>
              </a:ln>
              <a:effectLst/>
            </p:spPr>
            <p:txBody>
              <a:bodyPr wrap="none">
                <a:spAutoFit/>
              </a:bodyPr>
              <a:lstStyle/>
              <a:p>
                <a:r>
                  <a:rPr lang="en-US" altLang="en-US"/>
                  <a:t>291 K</a:t>
                </a:r>
              </a:p>
            </p:txBody>
          </p:sp>
          <p:sp>
            <p:nvSpPr>
              <p:cNvPr id="23608" name="Line 56"/>
              <p:cNvSpPr>
                <a:spLocks noChangeShapeType="1"/>
              </p:cNvSpPr>
              <p:nvPr/>
            </p:nvSpPr>
            <p:spPr bwMode="auto">
              <a:xfrm>
                <a:off x="3704" y="3352"/>
                <a:ext cx="576" cy="0"/>
              </a:xfrm>
              <a:prstGeom prst="line">
                <a:avLst/>
              </a:prstGeom>
              <a:noFill/>
              <a:ln w="28575">
                <a:solidFill>
                  <a:schemeClr val="tx1"/>
                </a:solidFill>
                <a:round/>
                <a:headEnd/>
                <a:tailEnd/>
              </a:ln>
              <a:effectLst/>
            </p:spPr>
            <p:txBody>
              <a:bodyPr/>
              <a:lstStyle/>
              <a:p>
                <a:endParaRPr lang="en-US"/>
              </a:p>
            </p:txBody>
          </p:sp>
        </p:grpSp>
      </p:grpSp>
      <p:sp>
        <p:nvSpPr>
          <p:cNvPr id="23611" name="Text Box 59"/>
          <p:cNvSpPr txBox="1">
            <a:spLocks noChangeArrowheads="1"/>
          </p:cNvSpPr>
          <p:nvPr/>
        </p:nvSpPr>
        <p:spPr bwMode="auto">
          <a:xfrm>
            <a:off x="5908675" y="5321300"/>
            <a:ext cx="1876425" cy="519113"/>
          </a:xfrm>
          <a:prstGeom prst="rect">
            <a:avLst/>
          </a:prstGeom>
          <a:noFill/>
          <a:ln w="9525">
            <a:noFill/>
            <a:miter lim="800000"/>
            <a:headEnd/>
            <a:tailEnd/>
          </a:ln>
          <a:effectLst/>
        </p:spPr>
        <p:txBody>
          <a:bodyPr wrap="none">
            <a:spAutoFit/>
          </a:bodyPr>
          <a:lstStyle/>
          <a:p>
            <a:r>
              <a:rPr lang="en-US" altLang="en-US"/>
              <a:t>= 1.48 atm</a:t>
            </a:r>
          </a:p>
        </p:txBody>
      </p:sp>
      <p:sp>
        <p:nvSpPr>
          <p:cNvPr id="23612" name="Line 60"/>
          <p:cNvSpPr>
            <a:spLocks noChangeShapeType="1"/>
          </p:cNvSpPr>
          <p:nvPr/>
        </p:nvSpPr>
        <p:spPr bwMode="auto">
          <a:xfrm flipV="1">
            <a:off x="5562600" y="5334000"/>
            <a:ext cx="381000" cy="228600"/>
          </a:xfrm>
          <a:prstGeom prst="line">
            <a:avLst/>
          </a:prstGeom>
          <a:noFill/>
          <a:ln w="28575">
            <a:solidFill>
              <a:srgbClr val="FF0000"/>
            </a:solidFill>
            <a:round/>
            <a:headEnd/>
            <a:tailEnd/>
          </a:ln>
          <a:effectLst/>
        </p:spPr>
        <p:txBody>
          <a:bodyPr/>
          <a:lstStyle/>
          <a:p>
            <a:endParaRPr lang="en-US"/>
          </a:p>
        </p:txBody>
      </p:sp>
      <p:sp>
        <p:nvSpPr>
          <p:cNvPr id="23613" name="Line 61"/>
          <p:cNvSpPr>
            <a:spLocks noChangeShapeType="1"/>
          </p:cNvSpPr>
          <p:nvPr/>
        </p:nvSpPr>
        <p:spPr bwMode="auto">
          <a:xfrm flipV="1">
            <a:off x="5562600" y="5715000"/>
            <a:ext cx="381000" cy="228600"/>
          </a:xfrm>
          <a:prstGeom prst="line">
            <a:avLst/>
          </a:prstGeom>
          <a:noFill/>
          <a:ln w="28575">
            <a:solidFill>
              <a:srgbClr val="FF0000"/>
            </a:solidFill>
            <a:round/>
            <a:headEnd/>
            <a:tailEnd/>
          </a:ln>
          <a:effectLst/>
        </p:spPr>
        <p:txBody>
          <a:bodyPr/>
          <a:lstStyle/>
          <a:p>
            <a:endParaRPr lang="en-US"/>
          </a:p>
        </p:txBody>
      </p:sp>
      <p:pic>
        <p:nvPicPr>
          <p:cNvPr id="23615" name="Picture 63" descr="C:\Chang Powerpoint\Figures\cng7ch05\cha56011_ma0505.jpeg"/>
          <p:cNvPicPr>
            <a:picLocks noChangeAspect="1" noChangeArrowheads="1"/>
          </p:cNvPicPr>
          <p:nvPr/>
        </p:nvPicPr>
        <p:blipFill>
          <a:blip r:embed="rId4" cstate="print"/>
          <a:srcRect l="11610" r="11610"/>
          <a:stretch>
            <a:fillRect/>
          </a:stretch>
        </p:blipFill>
        <p:spPr bwMode="auto">
          <a:xfrm>
            <a:off x="7848600" y="4419600"/>
            <a:ext cx="12954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1+#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76"/>
                                        </p:tgtEl>
                                        <p:attrNameLst>
                                          <p:attrName>style.visibility</p:attrName>
                                        </p:attrNameLst>
                                      </p:cBhvr>
                                      <p:to>
                                        <p:strVal val="visible"/>
                                      </p:to>
                                    </p:set>
                                    <p:anim calcmode="lin" valueType="num">
                                      <p:cBhvr additive="base">
                                        <p:cTn id="19" dur="500" fill="hold"/>
                                        <p:tgtEl>
                                          <p:spTgt spid="23576"/>
                                        </p:tgtEl>
                                        <p:attrNameLst>
                                          <p:attrName>ppt_x</p:attrName>
                                        </p:attrNameLst>
                                      </p:cBhvr>
                                      <p:tavLst>
                                        <p:tav tm="0">
                                          <p:val>
                                            <p:strVal val="0-#ppt_w/2"/>
                                          </p:val>
                                        </p:tav>
                                        <p:tav tm="100000">
                                          <p:val>
                                            <p:strVal val="#ppt_x"/>
                                          </p:val>
                                        </p:tav>
                                      </p:tavLst>
                                    </p:anim>
                                    <p:anim calcmode="lin" valueType="num">
                                      <p:cBhvr additive="base">
                                        <p:cTn id="20" dur="5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8"/>
                                        </p:tgtEl>
                                        <p:attrNameLst>
                                          <p:attrName>style.visibility</p:attrName>
                                        </p:attrNameLst>
                                      </p:cBhvr>
                                      <p:to>
                                        <p:strVal val="visible"/>
                                      </p:to>
                                    </p:set>
                                    <p:anim calcmode="lin" valueType="num">
                                      <p:cBhvr additive="base">
                                        <p:cTn id="25" dur="500" fill="hold"/>
                                        <p:tgtEl>
                                          <p:spTgt spid="23568"/>
                                        </p:tgtEl>
                                        <p:attrNameLst>
                                          <p:attrName>ppt_x</p:attrName>
                                        </p:attrNameLst>
                                      </p:cBhvr>
                                      <p:tavLst>
                                        <p:tav tm="0">
                                          <p:val>
                                            <p:strVal val="1+#ppt_w/2"/>
                                          </p:val>
                                        </p:tav>
                                        <p:tav tm="100000">
                                          <p:val>
                                            <p:strVal val="#ppt_x"/>
                                          </p:val>
                                        </p:tav>
                                      </p:tavLst>
                                    </p:anim>
                                    <p:anim calcmode="lin" valueType="num">
                                      <p:cBhvr additive="base">
                                        <p:cTn id="26"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603"/>
                                        </p:tgtEl>
                                        <p:attrNameLst>
                                          <p:attrName>style.visibility</p:attrName>
                                        </p:attrNameLst>
                                      </p:cBhvr>
                                      <p:to>
                                        <p:strVal val="visible"/>
                                      </p:to>
                                    </p:set>
                                    <p:anim calcmode="lin" valueType="num">
                                      <p:cBhvr additive="base">
                                        <p:cTn id="31" dur="500" fill="hold"/>
                                        <p:tgtEl>
                                          <p:spTgt spid="23603"/>
                                        </p:tgtEl>
                                        <p:attrNameLst>
                                          <p:attrName>ppt_x</p:attrName>
                                        </p:attrNameLst>
                                      </p:cBhvr>
                                      <p:tavLst>
                                        <p:tav tm="0">
                                          <p:val>
                                            <p:strVal val="0-#ppt_w/2"/>
                                          </p:val>
                                        </p:tav>
                                        <p:tav tm="100000">
                                          <p:val>
                                            <p:strVal val="#ppt_x"/>
                                          </p:val>
                                        </p:tav>
                                      </p:tavLst>
                                    </p:anim>
                                    <p:anim calcmode="lin" valueType="num">
                                      <p:cBhvr additive="base">
                                        <p:cTn id="32" dur="500" fill="hold"/>
                                        <p:tgtEl>
                                          <p:spTgt spid="236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3596"/>
                                        </p:tgtEl>
                                        <p:attrNameLst>
                                          <p:attrName>style.visibility</p:attrName>
                                        </p:attrNameLst>
                                      </p:cBhvr>
                                      <p:to>
                                        <p:strVal val="visible"/>
                                      </p:to>
                                    </p:set>
                                    <p:anim calcmode="lin" valueType="num">
                                      <p:cBhvr additive="base">
                                        <p:cTn id="37" dur="500" fill="hold"/>
                                        <p:tgtEl>
                                          <p:spTgt spid="23596"/>
                                        </p:tgtEl>
                                        <p:attrNameLst>
                                          <p:attrName>ppt_x</p:attrName>
                                        </p:attrNameLst>
                                      </p:cBhvr>
                                      <p:tavLst>
                                        <p:tav tm="0">
                                          <p:val>
                                            <p:strVal val="1+#ppt_w/2"/>
                                          </p:val>
                                        </p:tav>
                                        <p:tav tm="100000">
                                          <p:val>
                                            <p:strVal val="#ppt_x"/>
                                          </p:val>
                                        </p:tav>
                                      </p:tavLst>
                                    </p:anim>
                                    <p:anim calcmode="lin" valueType="num">
                                      <p:cBhvr additive="base">
                                        <p:cTn id="38" dur="500" fill="hold"/>
                                        <p:tgtEl>
                                          <p:spTgt spid="2359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604"/>
                                        </p:tgtEl>
                                        <p:attrNameLst>
                                          <p:attrName>style.visibility</p:attrName>
                                        </p:attrNameLst>
                                      </p:cBhvr>
                                      <p:to>
                                        <p:strVal val="visible"/>
                                      </p:to>
                                    </p:set>
                                    <p:anim calcmode="lin" valueType="num">
                                      <p:cBhvr additive="base">
                                        <p:cTn id="43" dur="500" fill="hold"/>
                                        <p:tgtEl>
                                          <p:spTgt spid="23604"/>
                                        </p:tgtEl>
                                        <p:attrNameLst>
                                          <p:attrName>ppt_x</p:attrName>
                                        </p:attrNameLst>
                                      </p:cBhvr>
                                      <p:tavLst>
                                        <p:tav tm="0">
                                          <p:val>
                                            <p:strVal val="0-#ppt_w/2"/>
                                          </p:val>
                                        </p:tav>
                                        <p:tav tm="100000">
                                          <p:val>
                                            <p:strVal val="#ppt_x"/>
                                          </p:val>
                                        </p:tav>
                                      </p:tavLst>
                                    </p:anim>
                                    <p:anim calcmode="lin" valueType="num">
                                      <p:cBhvr additive="base">
                                        <p:cTn id="44" dur="500" fill="hold"/>
                                        <p:tgtEl>
                                          <p:spTgt spid="2360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610"/>
                                        </p:tgtEl>
                                        <p:attrNameLst>
                                          <p:attrName>style.visibility</p:attrName>
                                        </p:attrNameLst>
                                      </p:cBhvr>
                                      <p:to>
                                        <p:strVal val="visible"/>
                                      </p:to>
                                    </p:set>
                                    <p:anim calcmode="lin" valueType="num">
                                      <p:cBhvr additive="base">
                                        <p:cTn id="49" dur="500" fill="hold"/>
                                        <p:tgtEl>
                                          <p:spTgt spid="23610"/>
                                        </p:tgtEl>
                                        <p:attrNameLst>
                                          <p:attrName>ppt_x</p:attrName>
                                        </p:attrNameLst>
                                      </p:cBhvr>
                                      <p:tavLst>
                                        <p:tav tm="0">
                                          <p:val>
                                            <p:strVal val="1+#ppt_w/2"/>
                                          </p:val>
                                        </p:tav>
                                        <p:tav tm="100000">
                                          <p:val>
                                            <p:strVal val="#ppt_x"/>
                                          </p:val>
                                        </p:tav>
                                      </p:tavLst>
                                    </p:anim>
                                    <p:anim calcmode="lin" valueType="num">
                                      <p:cBhvr additive="base">
                                        <p:cTn id="50" dur="500" fill="hold"/>
                                        <p:tgtEl>
                                          <p:spTgt spid="236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6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36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3611"/>
                                        </p:tgtEl>
                                        <p:attrNameLst>
                                          <p:attrName>style.visibility</p:attrName>
                                        </p:attrNameLst>
                                      </p:cBhvr>
                                      <p:to>
                                        <p:strVal val="visible"/>
                                      </p:to>
                                    </p:set>
                                    <p:anim calcmode="lin" valueType="num">
                                      <p:cBhvr additive="base">
                                        <p:cTn id="63" dur="500" fill="hold"/>
                                        <p:tgtEl>
                                          <p:spTgt spid="23611"/>
                                        </p:tgtEl>
                                        <p:attrNameLst>
                                          <p:attrName>ppt_x</p:attrName>
                                        </p:attrNameLst>
                                      </p:cBhvr>
                                      <p:tavLst>
                                        <p:tav tm="0">
                                          <p:val>
                                            <p:strVal val="1+#ppt_w/2"/>
                                          </p:val>
                                        </p:tav>
                                        <p:tav tm="100000">
                                          <p:val>
                                            <p:strVal val="#ppt_x"/>
                                          </p:val>
                                        </p:tav>
                                      </p:tavLst>
                                    </p:anim>
                                    <p:anim calcmode="lin" valueType="num">
                                      <p:cBhvr additive="base">
                                        <p:cTn id="64" dur="500" fill="hold"/>
                                        <p:tgtEl>
                                          <p:spTgt spid="23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68" grpId="0" autoUpdateAnimBg="0"/>
      <p:bldP spid="23611" grpId="0" autoUpdateAnimBg="0"/>
      <p:bldP spid="23612" grpId="0" animBg="1"/>
      <p:bldP spid="23613"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457200"/>
            <a:ext cx="3962400" cy="519113"/>
          </a:xfrm>
          <a:prstGeom prst="rect">
            <a:avLst/>
          </a:prstGeom>
          <a:noFill/>
          <a:ln w="9525">
            <a:noFill/>
            <a:miter lim="800000"/>
            <a:headEnd/>
            <a:tailEnd/>
          </a:ln>
          <a:effectLst/>
        </p:spPr>
        <p:txBody>
          <a:bodyPr>
            <a:spAutoFit/>
          </a:bodyPr>
          <a:lstStyle/>
          <a:p>
            <a:pPr algn="l">
              <a:spcBef>
                <a:spcPct val="50000"/>
              </a:spcBef>
            </a:pPr>
            <a:r>
              <a:rPr lang="en-US" altLang="en-US" u="sng"/>
              <a:t>Density (</a:t>
            </a:r>
            <a:r>
              <a:rPr lang="en-US" altLang="en-US" i="1" u="sng"/>
              <a:t>d</a:t>
            </a:r>
            <a:r>
              <a:rPr lang="en-US" altLang="en-US" u="sng"/>
              <a:t>) Calculations</a:t>
            </a:r>
          </a:p>
        </p:txBody>
      </p:sp>
      <p:sp>
        <p:nvSpPr>
          <p:cNvPr id="24579" name="Text Box 3"/>
          <p:cNvSpPr txBox="1">
            <a:spLocks noChangeArrowheads="1"/>
          </p:cNvSpPr>
          <p:nvPr/>
        </p:nvSpPr>
        <p:spPr bwMode="auto">
          <a:xfrm>
            <a:off x="457200" y="1600200"/>
            <a:ext cx="787400" cy="519113"/>
          </a:xfrm>
          <a:prstGeom prst="rect">
            <a:avLst/>
          </a:prstGeom>
          <a:noFill/>
          <a:ln w="9525">
            <a:noFill/>
            <a:miter lim="800000"/>
            <a:headEnd/>
            <a:tailEnd/>
          </a:ln>
          <a:effectLst/>
        </p:spPr>
        <p:txBody>
          <a:bodyPr wrap="none">
            <a:spAutoFit/>
          </a:bodyPr>
          <a:lstStyle/>
          <a:p>
            <a:r>
              <a:rPr lang="en-US" altLang="en-US" i="1"/>
              <a:t>d = </a:t>
            </a:r>
          </a:p>
        </p:txBody>
      </p:sp>
      <p:grpSp>
        <p:nvGrpSpPr>
          <p:cNvPr id="24583" name="Group 7"/>
          <p:cNvGrpSpPr>
            <a:grpSpLocks/>
          </p:cNvGrpSpPr>
          <p:nvPr/>
        </p:nvGrpSpPr>
        <p:grpSpPr bwMode="auto">
          <a:xfrm>
            <a:off x="1130300" y="1433513"/>
            <a:ext cx="481013" cy="885825"/>
            <a:chOff x="1573" y="1433"/>
            <a:chExt cx="303" cy="558"/>
          </a:xfrm>
        </p:grpSpPr>
        <p:sp>
          <p:nvSpPr>
            <p:cNvPr id="24580" name="Text Box 4"/>
            <p:cNvSpPr txBox="1">
              <a:spLocks noChangeArrowheads="1"/>
            </p:cNvSpPr>
            <p:nvPr/>
          </p:nvSpPr>
          <p:spPr bwMode="auto">
            <a:xfrm>
              <a:off x="1573" y="1433"/>
              <a:ext cx="303" cy="327"/>
            </a:xfrm>
            <a:prstGeom prst="rect">
              <a:avLst/>
            </a:prstGeom>
            <a:noFill/>
            <a:ln w="9525">
              <a:noFill/>
              <a:miter lim="800000"/>
              <a:headEnd/>
              <a:tailEnd/>
            </a:ln>
            <a:effectLst/>
          </p:spPr>
          <p:txBody>
            <a:bodyPr wrap="none">
              <a:spAutoFit/>
            </a:bodyPr>
            <a:lstStyle/>
            <a:p>
              <a:r>
                <a:rPr lang="en-US" altLang="en-US" i="1"/>
                <a:t>m</a:t>
              </a:r>
            </a:p>
          </p:txBody>
        </p:sp>
        <p:sp>
          <p:nvSpPr>
            <p:cNvPr id="24581" name="Text Box 5"/>
            <p:cNvSpPr txBox="1">
              <a:spLocks noChangeArrowheads="1"/>
            </p:cNvSpPr>
            <p:nvPr/>
          </p:nvSpPr>
          <p:spPr bwMode="auto">
            <a:xfrm>
              <a:off x="1591" y="1664"/>
              <a:ext cx="265" cy="327"/>
            </a:xfrm>
            <a:prstGeom prst="rect">
              <a:avLst/>
            </a:prstGeom>
            <a:noFill/>
            <a:ln w="9525">
              <a:noFill/>
              <a:miter lim="800000"/>
              <a:headEnd/>
              <a:tailEnd/>
            </a:ln>
            <a:effectLst/>
          </p:spPr>
          <p:txBody>
            <a:bodyPr wrap="none">
              <a:spAutoFit/>
            </a:bodyPr>
            <a:lstStyle/>
            <a:p>
              <a:r>
                <a:rPr lang="en-US" altLang="en-US" i="1"/>
                <a:t>V</a:t>
              </a:r>
            </a:p>
          </p:txBody>
        </p:sp>
        <p:sp>
          <p:nvSpPr>
            <p:cNvPr id="24582" name="Line 6"/>
            <p:cNvSpPr>
              <a:spLocks noChangeShapeType="1"/>
            </p:cNvSpPr>
            <p:nvPr/>
          </p:nvSpPr>
          <p:spPr bwMode="auto">
            <a:xfrm>
              <a:off x="1580" y="1712"/>
              <a:ext cx="288" cy="0"/>
            </a:xfrm>
            <a:prstGeom prst="line">
              <a:avLst/>
            </a:prstGeom>
            <a:noFill/>
            <a:ln w="28575">
              <a:solidFill>
                <a:schemeClr val="tx1"/>
              </a:solidFill>
              <a:round/>
              <a:headEnd/>
              <a:tailEnd/>
            </a:ln>
            <a:effectLst/>
          </p:spPr>
          <p:txBody>
            <a:bodyPr/>
            <a:lstStyle/>
            <a:p>
              <a:endParaRPr lang="en-US"/>
            </a:p>
          </p:txBody>
        </p:sp>
      </p:grpSp>
      <p:grpSp>
        <p:nvGrpSpPr>
          <p:cNvPr id="24589" name="Group 13"/>
          <p:cNvGrpSpPr>
            <a:grpSpLocks/>
          </p:cNvGrpSpPr>
          <p:nvPr/>
        </p:nvGrpSpPr>
        <p:grpSpPr bwMode="auto">
          <a:xfrm>
            <a:off x="1662113" y="1382713"/>
            <a:ext cx="1168400" cy="957262"/>
            <a:chOff x="1173" y="2925"/>
            <a:chExt cx="736" cy="603"/>
          </a:xfrm>
        </p:grpSpPr>
        <p:sp>
          <p:nvSpPr>
            <p:cNvPr id="24584" name="Text Box 8"/>
            <p:cNvSpPr txBox="1">
              <a:spLocks noChangeArrowheads="1"/>
            </p:cNvSpPr>
            <p:nvPr/>
          </p:nvSpPr>
          <p:spPr bwMode="auto">
            <a:xfrm>
              <a:off x="1173" y="3065"/>
              <a:ext cx="247" cy="327"/>
            </a:xfrm>
            <a:prstGeom prst="rect">
              <a:avLst/>
            </a:prstGeom>
            <a:noFill/>
            <a:ln w="9525">
              <a:noFill/>
              <a:miter lim="800000"/>
              <a:headEnd/>
              <a:tailEnd/>
            </a:ln>
            <a:effectLst/>
          </p:spPr>
          <p:txBody>
            <a:bodyPr wrap="none">
              <a:spAutoFit/>
            </a:bodyPr>
            <a:lstStyle/>
            <a:p>
              <a:r>
                <a:rPr lang="en-US" altLang="en-US"/>
                <a:t>=</a:t>
              </a:r>
            </a:p>
          </p:txBody>
        </p:sp>
        <p:grpSp>
          <p:nvGrpSpPr>
            <p:cNvPr id="24588" name="Group 12"/>
            <p:cNvGrpSpPr>
              <a:grpSpLocks/>
            </p:cNvGrpSpPr>
            <p:nvPr/>
          </p:nvGrpSpPr>
          <p:grpSpPr bwMode="auto">
            <a:xfrm>
              <a:off x="1384" y="2925"/>
              <a:ext cx="525" cy="603"/>
              <a:chOff x="1755" y="2892"/>
              <a:chExt cx="525" cy="603"/>
            </a:xfrm>
          </p:grpSpPr>
          <p:sp>
            <p:nvSpPr>
              <p:cNvPr id="24585" name="Text Box 9"/>
              <p:cNvSpPr txBox="1">
                <a:spLocks noChangeArrowheads="1"/>
              </p:cNvSpPr>
              <p:nvPr/>
            </p:nvSpPr>
            <p:spPr bwMode="auto">
              <a:xfrm>
                <a:off x="1755" y="2892"/>
                <a:ext cx="525" cy="327"/>
              </a:xfrm>
              <a:prstGeom prst="rect">
                <a:avLst/>
              </a:prstGeom>
              <a:noFill/>
              <a:ln w="9525">
                <a:noFill/>
                <a:miter lim="800000"/>
                <a:headEnd/>
                <a:tailEnd/>
              </a:ln>
              <a:effectLst/>
            </p:spPr>
            <p:txBody>
              <a:bodyPr wrap="none">
                <a:spAutoFit/>
              </a:bodyPr>
              <a:lstStyle/>
              <a:p>
                <a:r>
                  <a:rPr lang="en-US" altLang="en-US" i="1"/>
                  <a:t>P</a:t>
                </a:r>
                <a:r>
                  <a:rPr lang="en-US" altLang="en-US" i="1">
                    <a:latin typeface="Lucida Calligraphy" pitchFamily="66" charset="0"/>
                  </a:rPr>
                  <a:t>M</a:t>
                </a:r>
              </a:p>
            </p:txBody>
          </p:sp>
          <p:sp>
            <p:nvSpPr>
              <p:cNvPr id="24586" name="Text Box 10"/>
              <p:cNvSpPr txBox="1">
                <a:spLocks noChangeArrowheads="1"/>
              </p:cNvSpPr>
              <p:nvPr/>
            </p:nvSpPr>
            <p:spPr bwMode="auto">
              <a:xfrm>
                <a:off x="1810" y="3168"/>
                <a:ext cx="415" cy="327"/>
              </a:xfrm>
              <a:prstGeom prst="rect">
                <a:avLst/>
              </a:prstGeom>
              <a:noFill/>
              <a:ln w="9525">
                <a:noFill/>
                <a:miter lim="800000"/>
                <a:headEnd/>
                <a:tailEnd/>
              </a:ln>
              <a:effectLst/>
            </p:spPr>
            <p:txBody>
              <a:bodyPr wrap="none">
                <a:spAutoFit/>
              </a:bodyPr>
              <a:lstStyle/>
              <a:p>
                <a:r>
                  <a:rPr lang="en-US" altLang="en-US" i="1"/>
                  <a:t>RT</a:t>
                </a:r>
              </a:p>
            </p:txBody>
          </p:sp>
          <p:sp>
            <p:nvSpPr>
              <p:cNvPr id="24587" name="Line 11"/>
              <p:cNvSpPr>
                <a:spLocks noChangeShapeType="1"/>
              </p:cNvSpPr>
              <p:nvPr/>
            </p:nvSpPr>
            <p:spPr bwMode="auto">
              <a:xfrm>
                <a:off x="1777" y="3194"/>
                <a:ext cx="480" cy="0"/>
              </a:xfrm>
              <a:prstGeom prst="line">
                <a:avLst/>
              </a:prstGeom>
              <a:noFill/>
              <a:ln w="28575">
                <a:solidFill>
                  <a:schemeClr val="tx1"/>
                </a:solidFill>
                <a:round/>
                <a:headEnd/>
                <a:tailEnd/>
              </a:ln>
              <a:effectLst/>
            </p:spPr>
            <p:txBody>
              <a:bodyPr/>
              <a:lstStyle/>
              <a:p>
                <a:endParaRPr lang="en-US"/>
              </a:p>
            </p:txBody>
          </p:sp>
        </p:grpSp>
      </p:grpSp>
      <p:sp>
        <p:nvSpPr>
          <p:cNvPr id="24590" name="Text Box 14"/>
          <p:cNvSpPr txBox="1">
            <a:spLocks noChangeArrowheads="1"/>
          </p:cNvSpPr>
          <p:nvPr/>
        </p:nvSpPr>
        <p:spPr bwMode="auto">
          <a:xfrm>
            <a:off x="3581400" y="1295400"/>
            <a:ext cx="4714875" cy="519113"/>
          </a:xfrm>
          <a:prstGeom prst="rect">
            <a:avLst/>
          </a:prstGeom>
          <a:noFill/>
          <a:ln w="9525">
            <a:noFill/>
            <a:miter lim="800000"/>
            <a:headEnd/>
            <a:tailEnd/>
          </a:ln>
          <a:effectLst/>
        </p:spPr>
        <p:txBody>
          <a:bodyPr wrap="none">
            <a:spAutoFit/>
          </a:bodyPr>
          <a:lstStyle/>
          <a:p>
            <a:pPr algn="l"/>
            <a:r>
              <a:rPr lang="en-US" altLang="en-US" i="1"/>
              <a:t>m </a:t>
            </a:r>
            <a:r>
              <a:rPr lang="en-US" altLang="en-US"/>
              <a:t>is the mass of the gas in g</a:t>
            </a:r>
          </a:p>
        </p:txBody>
      </p:sp>
      <p:sp>
        <p:nvSpPr>
          <p:cNvPr id="24591" name="Text Box 15"/>
          <p:cNvSpPr txBox="1">
            <a:spLocks noChangeArrowheads="1"/>
          </p:cNvSpPr>
          <p:nvPr/>
        </p:nvSpPr>
        <p:spPr bwMode="auto">
          <a:xfrm>
            <a:off x="3581400" y="1828800"/>
            <a:ext cx="5148263" cy="519113"/>
          </a:xfrm>
          <a:prstGeom prst="rect">
            <a:avLst/>
          </a:prstGeom>
          <a:noFill/>
          <a:ln w="9525">
            <a:noFill/>
            <a:miter lim="800000"/>
            <a:headEnd/>
            <a:tailEnd/>
          </a:ln>
          <a:effectLst/>
        </p:spPr>
        <p:txBody>
          <a:bodyPr wrap="none">
            <a:spAutoFit/>
          </a:bodyPr>
          <a:lstStyle/>
          <a:p>
            <a:pPr algn="l"/>
            <a:r>
              <a:rPr lang="en-US" altLang="en-US" i="1">
                <a:latin typeface="Lucida Calligraphy" pitchFamily="66" charset="0"/>
              </a:rPr>
              <a:t>M</a:t>
            </a:r>
            <a:r>
              <a:rPr lang="en-US" altLang="en-US"/>
              <a:t> is the molar mass of the gas</a:t>
            </a:r>
            <a:endParaRPr lang="en-US" altLang="en-US" i="1"/>
          </a:p>
        </p:txBody>
      </p:sp>
      <p:sp>
        <p:nvSpPr>
          <p:cNvPr id="24592" name="Text Box 16"/>
          <p:cNvSpPr txBox="1">
            <a:spLocks noChangeArrowheads="1"/>
          </p:cNvSpPr>
          <p:nvPr/>
        </p:nvSpPr>
        <p:spPr bwMode="auto">
          <a:xfrm>
            <a:off x="152400" y="3524250"/>
            <a:ext cx="6889750" cy="519113"/>
          </a:xfrm>
          <a:prstGeom prst="rect">
            <a:avLst/>
          </a:prstGeom>
          <a:noFill/>
          <a:ln w="9525">
            <a:noFill/>
            <a:miter lim="800000"/>
            <a:headEnd/>
            <a:tailEnd/>
          </a:ln>
          <a:effectLst/>
        </p:spPr>
        <p:txBody>
          <a:bodyPr wrap="none">
            <a:spAutoFit/>
          </a:bodyPr>
          <a:lstStyle/>
          <a:p>
            <a:pPr algn="l"/>
            <a:r>
              <a:rPr lang="en-US" altLang="en-US" u="sng"/>
              <a:t>Molar Mass (</a:t>
            </a:r>
            <a:r>
              <a:rPr lang="en-US" altLang="en-US" i="1" u="sng">
                <a:latin typeface="Lucida Calligraphy" pitchFamily="66" charset="0"/>
              </a:rPr>
              <a:t>M </a:t>
            </a:r>
            <a:r>
              <a:rPr lang="en-US" altLang="en-US" u="sng"/>
              <a:t>) of a Gaseous Substance</a:t>
            </a:r>
          </a:p>
        </p:txBody>
      </p:sp>
      <p:grpSp>
        <p:nvGrpSpPr>
          <p:cNvPr id="24597" name="Group 21"/>
          <p:cNvGrpSpPr>
            <a:grpSpLocks/>
          </p:cNvGrpSpPr>
          <p:nvPr/>
        </p:nvGrpSpPr>
        <p:grpSpPr bwMode="auto">
          <a:xfrm>
            <a:off x="1085850" y="4330700"/>
            <a:ext cx="857250" cy="987425"/>
            <a:chOff x="1171" y="3401"/>
            <a:chExt cx="540" cy="622"/>
          </a:xfrm>
        </p:grpSpPr>
        <p:sp>
          <p:nvSpPr>
            <p:cNvPr id="24594" name="Text Box 18"/>
            <p:cNvSpPr txBox="1">
              <a:spLocks noChangeArrowheads="1"/>
            </p:cNvSpPr>
            <p:nvPr/>
          </p:nvSpPr>
          <p:spPr bwMode="auto">
            <a:xfrm>
              <a:off x="1171" y="3401"/>
              <a:ext cx="540" cy="327"/>
            </a:xfrm>
            <a:prstGeom prst="rect">
              <a:avLst/>
            </a:prstGeom>
            <a:noFill/>
            <a:ln w="9525">
              <a:noFill/>
              <a:miter lim="800000"/>
              <a:headEnd/>
              <a:tailEnd/>
            </a:ln>
            <a:effectLst/>
          </p:spPr>
          <p:txBody>
            <a:bodyPr wrap="none">
              <a:spAutoFit/>
            </a:bodyPr>
            <a:lstStyle/>
            <a:p>
              <a:r>
                <a:rPr lang="en-US" altLang="en-US" i="1"/>
                <a:t>dRT</a:t>
              </a:r>
            </a:p>
          </p:txBody>
        </p:sp>
        <p:sp>
          <p:nvSpPr>
            <p:cNvPr id="24595" name="Text Box 19"/>
            <p:cNvSpPr txBox="1">
              <a:spLocks noChangeArrowheads="1"/>
            </p:cNvSpPr>
            <p:nvPr/>
          </p:nvSpPr>
          <p:spPr bwMode="auto">
            <a:xfrm>
              <a:off x="1308" y="3696"/>
              <a:ext cx="265" cy="327"/>
            </a:xfrm>
            <a:prstGeom prst="rect">
              <a:avLst/>
            </a:prstGeom>
            <a:noFill/>
            <a:ln w="9525">
              <a:noFill/>
              <a:miter lim="800000"/>
              <a:headEnd/>
              <a:tailEnd/>
            </a:ln>
            <a:effectLst/>
          </p:spPr>
          <p:txBody>
            <a:bodyPr wrap="none">
              <a:spAutoFit/>
            </a:bodyPr>
            <a:lstStyle/>
            <a:p>
              <a:r>
                <a:rPr lang="en-US" altLang="en-US" i="1"/>
                <a:t>P</a:t>
              </a:r>
            </a:p>
          </p:txBody>
        </p:sp>
        <p:sp>
          <p:nvSpPr>
            <p:cNvPr id="24596" name="Line 20"/>
            <p:cNvSpPr>
              <a:spLocks noChangeShapeType="1"/>
            </p:cNvSpPr>
            <p:nvPr/>
          </p:nvSpPr>
          <p:spPr bwMode="auto">
            <a:xfrm>
              <a:off x="1225" y="3712"/>
              <a:ext cx="432" cy="0"/>
            </a:xfrm>
            <a:prstGeom prst="line">
              <a:avLst/>
            </a:prstGeom>
            <a:noFill/>
            <a:ln w="28575">
              <a:solidFill>
                <a:schemeClr val="tx1"/>
              </a:solidFill>
              <a:round/>
              <a:headEnd/>
              <a:tailEnd/>
            </a:ln>
            <a:effectLst/>
          </p:spPr>
          <p:txBody>
            <a:bodyPr/>
            <a:lstStyle/>
            <a:p>
              <a:endParaRPr lang="en-US"/>
            </a:p>
          </p:txBody>
        </p:sp>
      </p:grpSp>
      <p:sp>
        <p:nvSpPr>
          <p:cNvPr id="24598" name="Text Box 22"/>
          <p:cNvSpPr txBox="1">
            <a:spLocks noChangeArrowheads="1"/>
          </p:cNvSpPr>
          <p:nvPr/>
        </p:nvSpPr>
        <p:spPr bwMode="auto">
          <a:xfrm>
            <a:off x="254000" y="4586288"/>
            <a:ext cx="903288" cy="519112"/>
          </a:xfrm>
          <a:prstGeom prst="rect">
            <a:avLst/>
          </a:prstGeom>
          <a:noFill/>
          <a:ln w="9525">
            <a:noFill/>
            <a:miter lim="800000"/>
            <a:headEnd/>
            <a:tailEnd/>
          </a:ln>
          <a:effectLst/>
        </p:spPr>
        <p:txBody>
          <a:bodyPr wrap="none">
            <a:spAutoFit/>
          </a:bodyPr>
          <a:lstStyle/>
          <a:p>
            <a:r>
              <a:rPr lang="en-US" altLang="en-US" i="1">
                <a:latin typeface="Lucida Calligraphy" pitchFamily="66" charset="0"/>
              </a:rPr>
              <a:t>M</a:t>
            </a:r>
            <a:r>
              <a:rPr lang="en-US" altLang="en-US"/>
              <a:t> =</a:t>
            </a:r>
            <a:endParaRPr lang="en-US" altLang="en-US" i="1"/>
          </a:p>
        </p:txBody>
      </p:sp>
      <p:sp>
        <p:nvSpPr>
          <p:cNvPr id="24599" name="Text Box 23"/>
          <p:cNvSpPr txBox="1">
            <a:spLocks noChangeArrowheads="1"/>
          </p:cNvSpPr>
          <p:nvPr/>
        </p:nvSpPr>
        <p:spPr bwMode="auto">
          <a:xfrm>
            <a:off x="3581400" y="4559300"/>
            <a:ext cx="5191125" cy="519113"/>
          </a:xfrm>
          <a:prstGeom prst="rect">
            <a:avLst/>
          </a:prstGeom>
          <a:noFill/>
          <a:ln w="9525">
            <a:noFill/>
            <a:miter lim="800000"/>
            <a:headEnd/>
            <a:tailEnd/>
          </a:ln>
          <a:effectLst/>
        </p:spPr>
        <p:txBody>
          <a:bodyPr wrap="none">
            <a:spAutoFit/>
          </a:bodyPr>
          <a:lstStyle/>
          <a:p>
            <a:r>
              <a:rPr lang="en-US" altLang="en-US" i="1"/>
              <a:t>d</a:t>
            </a:r>
            <a:r>
              <a:rPr lang="en-US" altLang="en-US"/>
              <a:t> is the density of the gas in g/L</a:t>
            </a:r>
            <a:endParaRPr lang="en-US" altLang="en-US"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828925" y="92075"/>
            <a:ext cx="3500438" cy="579438"/>
          </a:xfrm>
          <a:prstGeom prst="rect">
            <a:avLst/>
          </a:prstGeom>
          <a:noFill/>
          <a:ln w="9525">
            <a:noFill/>
            <a:miter lim="800000"/>
            <a:headEnd/>
            <a:tailEnd/>
          </a:ln>
          <a:effectLst/>
        </p:spPr>
        <p:txBody>
          <a:bodyPr wrap="none">
            <a:spAutoFit/>
          </a:bodyPr>
          <a:lstStyle/>
          <a:p>
            <a:r>
              <a:rPr lang="en-US" altLang="en-US" sz="3200"/>
              <a:t>Gas Stoichiometry</a:t>
            </a:r>
          </a:p>
        </p:txBody>
      </p:sp>
      <p:pic>
        <p:nvPicPr>
          <p:cNvPr id="25603" name="Picture 3" descr="C:\Chang Powerpoint\Figures\cng7ch05\cha56011_0513.jpeg"/>
          <p:cNvPicPr>
            <a:picLocks noChangeAspect="1" noChangeArrowheads="1"/>
          </p:cNvPicPr>
          <p:nvPr/>
        </p:nvPicPr>
        <p:blipFill>
          <a:blip r:embed="rId3"/>
          <a:srcRect/>
          <a:stretch>
            <a:fillRect/>
          </a:stretch>
        </p:blipFill>
        <p:spPr bwMode="auto">
          <a:xfrm>
            <a:off x="0" y="685800"/>
            <a:ext cx="9144000" cy="1073150"/>
          </a:xfrm>
          <a:prstGeom prst="rect">
            <a:avLst/>
          </a:prstGeom>
          <a:noFill/>
        </p:spPr>
      </p:pic>
      <p:grpSp>
        <p:nvGrpSpPr>
          <p:cNvPr id="25670" name="Group 70"/>
          <p:cNvGrpSpPr>
            <a:grpSpLocks/>
          </p:cNvGrpSpPr>
          <p:nvPr/>
        </p:nvGrpSpPr>
        <p:grpSpPr bwMode="auto">
          <a:xfrm>
            <a:off x="228600" y="1981200"/>
            <a:ext cx="8763000" cy="1636713"/>
            <a:chOff x="144" y="1248"/>
            <a:chExt cx="5520" cy="1031"/>
          </a:xfrm>
        </p:grpSpPr>
        <p:grpSp>
          <p:nvGrpSpPr>
            <p:cNvPr id="25620" name="Group 20"/>
            <p:cNvGrpSpPr>
              <a:grpSpLocks/>
            </p:cNvGrpSpPr>
            <p:nvPr/>
          </p:nvGrpSpPr>
          <p:grpSpPr bwMode="auto">
            <a:xfrm>
              <a:off x="144" y="1248"/>
              <a:ext cx="5520" cy="1031"/>
              <a:chOff x="144" y="1248"/>
              <a:chExt cx="5520" cy="1031"/>
            </a:xfrm>
          </p:grpSpPr>
          <p:graphicFrame>
            <p:nvGraphicFramePr>
              <p:cNvPr id="40960" name="Object 1024"/>
              <p:cNvGraphicFramePr>
                <a:graphicFrameLocks noChangeAspect="1"/>
              </p:cNvGraphicFramePr>
              <p:nvPr/>
            </p:nvGraphicFramePr>
            <p:xfrm>
              <a:off x="144" y="1248"/>
              <a:ext cx="539" cy="1031"/>
            </p:xfrm>
            <a:graphic>
              <a:graphicData uri="http://schemas.openxmlformats.org/presentationml/2006/ole">
                <p:oleObj spid="_x0000_s40960" name="Clip" r:id="rId4" imgW="856440" imgH="1637640" progId="">
                  <p:embed/>
                </p:oleObj>
              </a:graphicData>
            </a:graphic>
          </p:graphicFrame>
          <p:sp>
            <p:nvSpPr>
              <p:cNvPr id="25605" name="Text Box 5"/>
              <p:cNvSpPr txBox="1">
                <a:spLocks noChangeArrowheads="1"/>
              </p:cNvSpPr>
              <p:nvPr/>
            </p:nvSpPr>
            <p:spPr bwMode="auto">
              <a:xfrm>
                <a:off x="816" y="1344"/>
                <a:ext cx="4848" cy="863"/>
              </a:xfrm>
              <a:prstGeom prst="rect">
                <a:avLst/>
              </a:prstGeom>
              <a:noFill/>
              <a:ln w="9525">
                <a:noFill/>
                <a:miter lim="800000"/>
                <a:headEnd/>
                <a:tailEnd/>
              </a:ln>
              <a:effectLst/>
            </p:spPr>
            <p:txBody>
              <a:bodyPr>
                <a:spAutoFit/>
              </a:bodyPr>
              <a:lstStyle/>
              <a:p>
                <a:pPr algn="l">
                  <a:spcBef>
                    <a:spcPct val="50000"/>
                  </a:spcBef>
                </a:pPr>
                <a:r>
                  <a:rPr lang="en-US" altLang="en-US" sz="2400">
                    <a:solidFill>
                      <a:schemeClr val="accent2"/>
                    </a:solidFill>
                  </a:rPr>
                  <a:t>What is the volume of CO</a:t>
                </a:r>
                <a:r>
                  <a:rPr lang="en-US" altLang="en-US" sz="2400" baseline="-25000">
                    <a:solidFill>
                      <a:schemeClr val="accent2"/>
                    </a:solidFill>
                  </a:rPr>
                  <a:t>2</a:t>
                </a:r>
                <a:r>
                  <a:rPr lang="en-US" altLang="en-US" sz="2400">
                    <a:solidFill>
                      <a:schemeClr val="accent2"/>
                    </a:solidFill>
                  </a:rPr>
                  <a:t> produced at 37</a:t>
                </a:r>
                <a:r>
                  <a:rPr lang="en-US" altLang="en-US" sz="2400" baseline="30000">
                    <a:solidFill>
                      <a:schemeClr val="accent2"/>
                    </a:solidFill>
                  </a:rPr>
                  <a:t>0 </a:t>
                </a:r>
                <a:r>
                  <a:rPr lang="en-US" altLang="en-US" sz="2400">
                    <a:solidFill>
                      <a:schemeClr val="accent2"/>
                    </a:solidFill>
                  </a:rPr>
                  <a:t>C and 1.00 atm when 5.60 g of glucose are used up in the reaction:</a:t>
                </a:r>
              </a:p>
              <a:p>
                <a:pPr>
                  <a:spcBef>
                    <a:spcPct val="50000"/>
                  </a:spcBef>
                </a:pPr>
                <a:r>
                  <a:rPr lang="en-US" altLang="en-US" sz="2400">
                    <a:solidFill>
                      <a:schemeClr val="accent2"/>
                    </a:solidFill>
                  </a:rPr>
                  <a:t>C</a:t>
                </a:r>
                <a:r>
                  <a:rPr lang="en-US" altLang="en-US" sz="2400" baseline="-25000">
                    <a:solidFill>
                      <a:schemeClr val="accent2"/>
                    </a:solidFill>
                  </a:rPr>
                  <a:t>6</a:t>
                </a:r>
                <a:r>
                  <a:rPr lang="en-US" altLang="en-US" sz="2400">
                    <a:solidFill>
                      <a:schemeClr val="accent2"/>
                    </a:solidFill>
                  </a:rPr>
                  <a:t>H</a:t>
                </a:r>
                <a:r>
                  <a:rPr lang="en-US" altLang="en-US" sz="2400" baseline="-25000">
                    <a:solidFill>
                      <a:schemeClr val="accent2"/>
                    </a:solidFill>
                  </a:rPr>
                  <a:t>12</a:t>
                </a:r>
                <a:r>
                  <a:rPr lang="en-US" altLang="en-US" sz="2400">
                    <a:solidFill>
                      <a:schemeClr val="accent2"/>
                    </a:solidFill>
                  </a:rPr>
                  <a:t>O</a:t>
                </a:r>
                <a:r>
                  <a:rPr lang="en-US" altLang="en-US" sz="2400" baseline="-25000">
                    <a:solidFill>
                      <a:schemeClr val="accent2"/>
                    </a:solidFill>
                  </a:rPr>
                  <a:t>6</a:t>
                </a:r>
                <a:r>
                  <a:rPr lang="en-US" altLang="en-US" sz="2400">
                    <a:solidFill>
                      <a:schemeClr val="accent2"/>
                    </a:solidFill>
                  </a:rPr>
                  <a:t> (</a:t>
                </a:r>
                <a:r>
                  <a:rPr lang="en-US" altLang="en-US" sz="2400" i="1">
                    <a:solidFill>
                      <a:schemeClr val="accent2"/>
                    </a:solidFill>
                  </a:rPr>
                  <a:t>s</a:t>
                </a:r>
                <a:r>
                  <a:rPr lang="en-US" altLang="en-US" sz="2400">
                    <a:solidFill>
                      <a:schemeClr val="accent2"/>
                    </a:solidFill>
                  </a:rPr>
                  <a:t>) + 6O</a:t>
                </a:r>
                <a:r>
                  <a:rPr lang="en-US" altLang="en-US" sz="2400" baseline="-25000">
                    <a:solidFill>
                      <a:schemeClr val="accent2"/>
                    </a:solidFill>
                  </a:rPr>
                  <a:t>2</a:t>
                </a:r>
                <a:r>
                  <a:rPr lang="en-US" altLang="en-US" sz="2400">
                    <a:solidFill>
                      <a:schemeClr val="accent2"/>
                    </a:solidFill>
                  </a:rPr>
                  <a:t> (</a:t>
                </a:r>
                <a:r>
                  <a:rPr lang="en-US" altLang="en-US" sz="2400" i="1">
                    <a:solidFill>
                      <a:schemeClr val="accent2"/>
                    </a:solidFill>
                  </a:rPr>
                  <a:t>g</a:t>
                </a:r>
                <a:r>
                  <a:rPr lang="en-US" altLang="en-US" sz="2400">
                    <a:solidFill>
                      <a:schemeClr val="accent2"/>
                    </a:solidFill>
                  </a:rPr>
                  <a:t>)           6CO</a:t>
                </a:r>
                <a:r>
                  <a:rPr lang="en-US" altLang="en-US" sz="2400" baseline="-25000">
                    <a:solidFill>
                      <a:schemeClr val="accent2"/>
                    </a:solidFill>
                  </a:rPr>
                  <a:t>2</a:t>
                </a:r>
                <a:r>
                  <a:rPr lang="en-US" altLang="en-US" sz="2400">
                    <a:solidFill>
                      <a:schemeClr val="accent2"/>
                    </a:solidFill>
                  </a:rPr>
                  <a:t> (</a:t>
                </a:r>
                <a:r>
                  <a:rPr lang="en-US" altLang="en-US" sz="2400" i="1">
                    <a:solidFill>
                      <a:schemeClr val="accent2"/>
                    </a:solidFill>
                  </a:rPr>
                  <a:t>g</a:t>
                </a:r>
                <a:r>
                  <a:rPr lang="en-US" altLang="en-US" sz="2400">
                    <a:solidFill>
                      <a:schemeClr val="accent2"/>
                    </a:solidFill>
                  </a:rPr>
                  <a:t>) + 6H</a:t>
                </a:r>
                <a:r>
                  <a:rPr lang="en-US" altLang="en-US" sz="2400" baseline="-25000">
                    <a:solidFill>
                      <a:schemeClr val="accent2"/>
                    </a:solidFill>
                  </a:rPr>
                  <a:t>2</a:t>
                </a:r>
                <a:r>
                  <a:rPr lang="en-US" altLang="en-US" sz="2400">
                    <a:solidFill>
                      <a:schemeClr val="accent2"/>
                    </a:solidFill>
                  </a:rPr>
                  <a:t>O (</a:t>
                </a:r>
                <a:r>
                  <a:rPr lang="en-US" altLang="en-US" sz="2400" i="1">
                    <a:solidFill>
                      <a:schemeClr val="accent2"/>
                    </a:solidFill>
                  </a:rPr>
                  <a:t>l</a:t>
                </a:r>
                <a:r>
                  <a:rPr lang="en-US" altLang="en-US" sz="2400">
                    <a:solidFill>
                      <a:schemeClr val="accent2"/>
                    </a:solidFill>
                  </a:rPr>
                  <a:t>)</a:t>
                </a:r>
              </a:p>
            </p:txBody>
          </p:sp>
        </p:grpSp>
        <p:sp>
          <p:nvSpPr>
            <p:cNvPr id="25606" name="Line 6"/>
            <p:cNvSpPr>
              <a:spLocks noChangeShapeType="1"/>
            </p:cNvSpPr>
            <p:nvPr/>
          </p:nvSpPr>
          <p:spPr bwMode="auto">
            <a:xfrm>
              <a:off x="3112" y="2072"/>
              <a:ext cx="432" cy="0"/>
            </a:xfrm>
            <a:prstGeom prst="line">
              <a:avLst/>
            </a:prstGeom>
            <a:noFill/>
            <a:ln w="28575">
              <a:solidFill>
                <a:schemeClr val="accent2"/>
              </a:solidFill>
              <a:round/>
              <a:headEnd/>
              <a:tailEnd type="triangle" w="med" len="med"/>
            </a:ln>
            <a:effectLst/>
          </p:spPr>
          <p:txBody>
            <a:bodyPr/>
            <a:lstStyle/>
            <a:p>
              <a:endParaRPr lang="en-US"/>
            </a:p>
          </p:txBody>
        </p:sp>
      </p:grpSp>
      <p:grpSp>
        <p:nvGrpSpPr>
          <p:cNvPr id="25619" name="Group 19"/>
          <p:cNvGrpSpPr>
            <a:grpSpLocks/>
          </p:cNvGrpSpPr>
          <p:nvPr/>
        </p:nvGrpSpPr>
        <p:grpSpPr bwMode="auto">
          <a:xfrm>
            <a:off x="228600" y="3810000"/>
            <a:ext cx="7294563" cy="457200"/>
            <a:chOff x="206" y="2665"/>
            <a:chExt cx="4595" cy="288"/>
          </a:xfrm>
        </p:grpSpPr>
        <p:sp>
          <p:nvSpPr>
            <p:cNvPr id="25615" name="Text Box 15"/>
            <p:cNvSpPr txBox="1">
              <a:spLocks noChangeArrowheads="1"/>
            </p:cNvSpPr>
            <p:nvPr/>
          </p:nvSpPr>
          <p:spPr bwMode="auto">
            <a:xfrm>
              <a:off x="206" y="2665"/>
              <a:ext cx="4595" cy="288"/>
            </a:xfrm>
            <a:prstGeom prst="rect">
              <a:avLst/>
            </a:prstGeom>
            <a:noFill/>
            <a:ln w="9525">
              <a:noFill/>
              <a:miter lim="800000"/>
              <a:headEnd/>
              <a:tailEnd/>
            </a:ln>
            <a:effectLst/>
          </p:spPr>
          <p:txBody>
            <a:bodyPr wrap="none">
              <a:spAutoFit/>
            </a:bodyPr>
            <a:lstStyle/>
            <a:p>
              <a:pPr algn="l"/>
              <a:r>
                <a:rPr lang="en-US" altLang="en-US" sz="2400"/>
                <a:t>g C</a:t>
              </a:r>
              <a:r>
                <a:rPr lang="en-US" altLang="en-US" sz="2400" baseline="-25000"/>
                <a:t>6</a:t>
              </a:r>
              <a:r>
                <a:rPr lang="en-US" altLang="en-US" sz="2400"/>
                <a:t>H</a:t>
              </a:r>
              <a:r>
                <a:rPr lang="en-US" altLang="en-US" sz="2400" baseline="-25000"/>
                <a:t>12</a:t>
              </a:r>
              <a:r>
                <a:rPr lang="en-US" altLang="en-US" sz="2400"/>
                <a:t>O</a:t>
              </a:r>
              <a:r>
                <a:rPr lang="en-US" altLang="en-US" sz="2400" baseline="-25000"/>
                <a:t>6</a:t>
              </a:r>
              <a:r>
                <a:rPr lang="en-US" altLang="en-US" sz="2400"/>
                <a:t>        mol C</a:t>
              </a:r>
              <a:r>
                <a:rPr lang="en-US" altLang="en-US" sz="2400" baseline="-25000"/>
                <a:t>6</a:t>
              </a:r>
              <a:r>
                <a:rPr lang="en-US" altLang="en-US" sz="2400"/>
                <a:t>H</a:t>
              </a:r>
              <a:r>
                <a:rPr lang="en-US" altLang="en-US" sz="2400" baseline="-25000"/>
                <a:t>12</a:t>
              </a:r>
              <a:r>
                <a:rPr lang="en-US" altLang="en-US" sz="2400"/>
                <a:t>O</a:t>
              </a:r>
              <a:r>
                <a:rPr lang="en-US" altLang="en-US" sz="2400" baseline="-25000"/>
                <a:t>6</a:t>
              </a:r>
              <a:r>
                <a:rPr lang="en-US" altLang="en-US" sz="2400"/>
                <a:t>        mol CO</a:t>
              </a:r>
              <a:r>
                <a:rPr lang="en-US" altLang="en-US" sz="2400" baseline="-25000"/>
                <a:t>2</a:t>
              </a:r>
              <a:r>
                <a:rPr lang="en-US" altLang="en-US" sz="2400"/>
                <a:t>        </a:t>
              </a:r>
              <a:r>
                <a:rPr lang="en-US" altLang="en-US" sz="2400" i="1"/>
                <a:t>V</a:t>
              </a:r>
              <a:r>
                <a:rPr lang="en-US" altLang="en-US" sz="2400"/>
                <a:t> CO</a:t>
              </a:r>
              <a:r>
                <a:rPr lang="en-US" altLang="en-US" sz="2400" baseline="-25000"/>
                <a:t>2</a:t>
              </a:r>
            </a:p>
          </p:txBody>
        </p:sp>
        <p:sp>
          <p:nvSpPr>
            <p:cNvPr id="25616" name="Line 16"/>
            <p:cNvSpPr>
              <a:spLocks noChangeShapeType="1"/>
            </p:cNvSpPr>
            <p:nvPr/>
          </p:nvSpPr>
          <p:spPr bwMode="auto">
            <a:xfrm>
              <a:off x="1184" y="2824"/>
              <a:ext cx="336" cy="0"/>
            </a:xfrm>
            <a:prstGeom prst="line">
              <a:avLst/>
            </a:prstGeom>
            <a:noFill/>
            <a:ln w="28575">
              <a:solidFill>
                <a:schemeClr val="tx1"/>
              </a:solidFill>
              <a:round/>
              <a:headEnd/>
              <a:tailEnd type="triangle" w="med" len="med"/>
            </a:ln>
            <a:effectLst/>
          </p:spPr>
          <p:txBody>
            <a:bodyPr/>
            <a:lstStyle/>
            <a:p>
              <a:endParaRPr lang="en-US"/>
            </a:p>
          </p:txBody>
        </p:sp>
        <p:sp>
          <p:nvSpPr>
            <p:cNvPr id="25617" name="Line 17"/>
            <p:cNvSpPr>
              <a:spLocks noChangeShapeType="1"/>
            </p:cNvSpPr>
            <p:nvPr/>
          </p:nvSpPr>
          <p:spPr bwMode="auto">
            <a:xfrm>
              <a:off x="2680" y="2824"/>
              <a:ext cx="336" cy="0"/>
            </a:xfrm>
            <a:prstGeom prst="line">
              <a:avLst/>
            </a:prstGeom>
            <a:noFill/>
            <a:ln w="28575">
              <a:solidFill>
                <a:schemeClr val="tx1"/>
              </a:solidFill>
              <a:round/>
              <a:headEnd/>
              <a:tailEnd type="triangle" w="med" len="med"/>
            </a:ln>
            <a:effectLst/>
          </p:spPr>
          <p:txBody>
            <a:bodyPr/>
            <a:lstStyle/>
            <a:p>
              <a:endParaRPr lang="en-US"/>
            </a:p>
          </p:txBody>
        </p:sp>
        <p:sp>
          <p:nvSpPr>
            <p:cNvPr id="25618" name="Line 18"/>
            <p:cNvSpPr>
              <a:spLocks noChangeShapeType="1"/>
            </p:cNvSpPr>
            <p:nvPr/>
          </p:nvSpPr>
          <p:spPr bwMode="auto">
            <a:xfrm>
              <a:off x="3840" y="2824"/>
              <a:ext cx="336" cy="0"/>
            </a:xfrm>
            <a:prstGeom prst="line">
              <a:avLst/>
            </a:prstGeom>
            <a:noFill/>
            <a:ln w="28575">
              <a:solidFill>
                <a:schemeClr val="tx1"/>
              </a:solidFill>
              <a:round/>
              <a:headEnd/>
              <a:tailEnd type="triangle" w="med" len="med"/>
            </a:ln>
            <a:effectLst/>
          </p:spPr>
          <p:txBody>
            <a:bodyPr/>
            <a:lstStyle/>
            <a:p>
              <a:endParaRPr lang="en-US"/>
            </a:p>
          </p:txBody>
        </p:sp>
      </p:grpSp>
      <p:sp>
        <p:nvSpPr>
          <p:cNvPr id="25621" name="Text Box 21"/>
          <p:cNvSpPr txBox="1">
            <a:spLocks noChangeArrowheads="1"/>
          </p:cNvSpPr>
          <p:nvPr/>
        </p:nvSpPr>
        <p:spPr bwMode="auto">
          <a:xfrm>
            <a:off x="228600" y="4678363"/>
            <a:ext cx="1892300" cy="396875"/>
          </a:xfrm>
          <a:prstGeom prst="rect">
            <a:avLst/>
          </a:prstGeom>
          <a:noFill/>
          <a:ln w="9525">
            <a:noFill/>
            <a:miter lim="800000"/>
            <a:headEnd/>
            <a:tailEnd/>
          </a:ln>
          <a:effectLst/>
        </p:spPr>
        <p:txBody>
          <a:bodyPr wrap="none">
            <a:spAutoFit/>
          </a:bodyPr>
          <a:lstStyle/>
          <a:p>
            <a:pPr algn="l" eaLnBrk="0" hangingPunct="0"/>
            <a:r>
              <a:rPr lang="en-US" altLang="en-US" sz="2000"/>
              <a:t>5.60 g C</a:t>
            </a:r>
            <a:r>
              <a:rPr lang="en-US" altLang="en-US" sz="2000" baseline="-25000"/>
              <a:t>6</a:t>
            </a:r>
            <a:r>
              <a:rPr lang="en-US" altLang="en-US" sz="2000"/>
              <a:t>H</a:t>
            </a:r>
            <a:r>
              <a:rPr lang="en-US" altLang="en-US" sz="2000" baseline="-25000"/>
              <a:t>12</a:t>
            </a:r>
            <a:r>
              <a:rPr lang="en-US" altLang="en-US" sz="2000"/>
              <a:t>O</a:t>
            </a:r>
            <a:r>
              <a:rPr lang="en-US" altLang="en-US" sz="2000" baseline="-25000"/>
              <a:t>6</a:t>
            </a:r>
            <a:endParaRPr lang="en-US" altLang="en-US" sz="2000"/>
          </a:p>
        </p:txBody>
      </p:sp>
      <p:grpSp>
        <p:nvGrpSpPr>
          <p:cNvPr id="25645" name="Group 45"/>
          <p:cNvGrpSpPr>
            <a:grpSpLocks/>
          </p:cNvGrpSpPr>
          <p:nvPr/>
        </p:nvGrpSpPr>
        <p:grpSpPr bwMode="auto">
          <a:xfrm>
            <a:off x="2068513" y="4500563"/>
            <a:ext cx="2033587" cy="754062"/>
            <a:chOff x="1297" y="3056"/>
            <a:chExt cx="1281" cy="475"/>
          </a:xfrm>
        </p:grpSpPr>
        <p:sp>
          <p:nvSpPr>
            <p:cNvPr id="25623" name="Text Box 23"/>
            <p:cNvSpPr txBox="1">
              <a:spLocks noChangeArrowheads="1"/>
            </p:cNvSpPr>
            <p:nvPr/>
          </p:nvSpPr>
          <p:spPr bwMode="auto">
            <a:xfrm>
              <a:off x="1430" y="3056"/>
              <a:ext cx="1139" cy="250"/>
            </a:xfrm>
            <a:prstGeom prst="rect">
              <a:avLst/>
            </a:prstGeom>
            <a:noFill/>
            <a:ln w="9525">
              <a:noFill/>
              <a:miter lim="800000"/>
              <a:headEnd/>
              <a:tailEnd/>
            </a:ln>
            <a:effectLst/>
          </p:spPr>
          <p:txBody>
            <a:bodyPr wrap="none">
              <a:spAutoFit/>
            </a:bodyPr>
            <a:lstStyle/>
            <a:p>
              <a:pPr algn="l" eaLnBrk="0" hangingPunct="0"/>
              <a:r>
                <a:rPr lang="en-US" altLang="en-US" sz="2000"/>
                <a:t>1 mol C</a:t>
              </a:r>
              <a:r>
                <a:rPr lang="en-US" altLang="en-US" sz="2000" baseline="-25000"/>
                <a:t>6</a:t>
              </a:r>
              <a:r>
                <a:rPr lang="en-US" altLang="en-US" sz="2000"/>
                <a:t>H</a:t>
              </a:r>
              <a:r>
                <a:rPr lang="en-US" altLang="en-US" sz="2000" baseline="-25000"/>
                <a:t>12</a:t>
              </a:r>
              <a:r>
                <a:rPr lang="en-US" altLang="en-US" sz="2000"/>
                <a:t>O</a:t>
              </a:r>
              <a:r>
                <a:rPr lang="en-US" altLang="en-US" sz="2000" baseline="-25000"/>
                <a:t>6</a:t>
              </a:r>
            </a:p>
          </p:txBody>
        </p:sp>
        <p:sp>
          <p:nvSpPr>
            <p:cNvPr id="25624" name="Text Box 24"/>
            <p:cNvSpPr txBox="1">
              <a:spLocks noChangeArrowheads="1"/>
            </p:cNvSpPr>
            <p:nvPr/>
          </p:nvSpPr>
          <p:spPr bwMode="auto">
            <a:xfrm>
              <a:off x="1430" y="3281"/>
              <a:ext cx="1148" cy="250"/>
            </a:xfrm>
            <a:prstGeom prst="rect">
              <a:avLst/>
            </a:prstGeom>
            <a:noFill/>
            <a:ln w="9525">
              <a:noFill/>
              <a:miter lim="800000"/>
              <a:headEnd/>
              <a:tailEnd/>
            </a:ln>
            <a:effectLst/>
          </p:spPr>
          <p:txBody>
            <a:bodyPr wrap="none">
              <a:spAutoFit/>
            </a:bodyPr>
            <a:lstStyle/>
            <a:p>
              <a:pPr algn="l" eaLnBrk="0" hangingPunct="0"/>
              <a:r>
                <a:rPr lang="en-US" altLang="en-US" sz="2000"/>
                <a:t>180 g C</a:t>
              </a:r>
              <a:r>
                <a:rPr lang="en-US" altLang="en-US" sz="2000" baseline="-25000"/>
                <a:t>6</a:t>
              </a:r>
              <a:r>
                <a:rPr lang="en-US" altLang="en-US" sz="2000"/>
                <a:t>H</a:t>
              </a:r>
              <a:r>
                <a:rPr lang="en-US" altLang="en-US" sz="2000" baseline="-25000"/>
                <a:t>12</a:t>
              </a:r>
              <a:r>
                <a:rPr lang="en-US" altLang="en-US" sz="2000"/>
                <a:t>O</a:t>
              </a:r>
              <a:r>
                <a:rPr lang="en-US" altLang="en-US" sz="2000" baseline="-25000"/>
                <a:t>6</a:t>
              </a:r>
            </a:p>
          </p:txBody>
        </p:sp>
        <p:sp>
          <p:nvSpPr>
            <p:cNvPr id="25625" name="Line 25"/>
            <p:cNvSpPr>
              <a:spLocks noChangeShapeType="1"/>
            </p:cNvSpPr>
            <p:nvPr/>
          </p:nvSpPr>
          <p:spPr bwMode="auto">
            <a:xfrm>
              <a:off x="1514" y="3297"/>
              <a:ext cx="912" cy="0"/>
            </a:xfrm>
            <a:prstGeom prst="line">
              <a:avLst/>
            </a:prstGeom>
            <a:noFill/>
            <a:ln w="22225">
              <a:solidFill>
                <a:schemeClr val="tx1"/>
              </a:solidFill>
              <a:round/>
              <a:headEnd/>
              <a:tailEnd/>
            </a:ln>
            <a:effectLst/>
          </p:spPr>
          <p:txBody>
            <a:bodyPr/>
            <a:lstStyle/>
            <a:p>
              <a:endParaRPr lang="en-US"/>
            </a:p>
          </p:txBody>
        </p:sp>
        <p:sp>
          <p:nvSpPr>
            <p:cNvPr id="25626" name="Text Box 26"/>
            <p:cNvSpPr txBox="1">
              <a:spLocks noChangeArrowheads="1"/>
            </p:cNvSpPr>
            <p:nvPr/>
          </p:nvSpPr>
          <p:spPr bwMode="auto">
            <a:xfrm>
              <a:off x="1297" y="3161"/>
              <a:ext cx="196" cy="250"/>
            </a:xfrm>
            <a:prstGeom prst="rect">
              <a:avLst/>
            </a:prstGeom>
            <a:noFill/>
            <a:ln w="9525">
              <a:noFill/>
              <a:miter lim="800000"/>
              <a:headEnd/>
              <a:tailEnd/>
            </a:ln>
            <a:effectLst/>
          </p:spPr>
          <p:txBody>
            <a:bodyPr wrap="none">
              <a:spAutoFit/>
            </a:bodyPr>
            <a:lstStyle/>
            <a:p>
              <a:pPr algn="l" eaLnBrk="0" hangingPunct="0"/>
              <a:r>
                <a:rPr lang="en-US" altLang="en-US" sz="2000"/>
                <a:t>x</a:t>
              </a:r>
            </a:p>
          </p:txBody>
        </p:sp>
      </p:grpSp>
      <p:grpSp>
        <p:nvGrpSpPr>
          <p:cNvPr id="25627" name="Group 27"/>
          <p:cNvGrpSpPr>
            <a:grpSpLocks/>
          </p:cNvGrpSpPr>
          <p:nvPr/>
        </p:nvGrpSpPr>
        <p:grpSpPr bwMode="auto">
          <a:xfrm>
            <a:off x="4038600" y="4495800"/>
            <a:ext cx="2132013" cy="762000"/>
            <a:chOff x="2352" y="2632"/>
            <a:chExt cx="1343" cy="480"/>
          </a:xfrm>
        </p:grpSpPr>
        <p:sp>
          <p:nvSpPr>
            <p:cNvPr id="25628" name="Text Box 28"/>
            <p:cNvSpPr txBox="1">
              <a:spLocks noChangeArrowheads="1"/>
            </p:cNvSpPr>
            <p:nvPr/>
          </p:nvSpPr>
          <p:spPr bwMode="auto">
            <a:xfrm>
              <a:off x="2671" y="2632"/>
              <a:ext cx="849" cy="250"/>
            </a:xfrm>
            <a:prstGeom prst="rect">
              <a:avLst/>
            </a:prstGeom>
            <a:noFill/>
            <a:ln w="9525">
              <a:noFill/>
              <a:miter lim="800000"/>
              <a:headEnd/>
              <a:tailEnd/>
            </a:ln>
            <a:effectLst/>
          </p:spPr>
          <p:txBody>
            <a:bodyPr wrap="none">
              <a:spAutoFit/>
            </a:bodyPr>
            <a:lstStyle/>
            <a:p>
              <a:pPr algn="l" eaLnBrk="0" hangingPunct="0"/>
              <a:r>
                <a:rPr lang="en-US" altLang="en-US" sz="2000"/>
                <a:t>6 mol CO</a:t>
              </a:r>
              <a:r>
                <a:rPr lang="en-US" altLang="en-US" sz="2000" baseline="-25000"/>
                <a:t>2</a:t>
              </a:r>
              <a:endParaRPr lang="en-US" altLang="en-US" sz="2000"/>
            </a:p>
          </p:txBody>
        </p:sp>
        <p:sp>
          <p:nvSpPr>
            <p:cNvPr id="25629" name="Text Box 29"/>
            <p:cNvSpPr txBox="1">
              <a:spLocks noChangeArrowheads="1"/>
            </p:cNvSpPr>
            <p:nvPr/>
          </p:nvSpPr>
          <p:spPr bwMode="auto">
            <a:xfrm>
              <a:off x="2556" y="2862"/>
              <a:ext cx="1139" cy="250"/>
            </a:xfrm>
            <a:prstGeom prst="rect">
              <a:avLst/>
            </a:prstGeom>
            <a:noFill/>
            <a:ln w="9525">
              <a:noFill/>
              <a:miter lim="800000"/>
              <a:headEnd/>
              <a:tailEnd/>
            </a:ln>
            <a:effectLst/>
          </p:spPr>
          <p:txBody>
            <a:bodyPr wrap="none">
              <a:spAutoFit/>
            </a:bodyPr>
            <a:lstStyle/>
            <a:p>
              <a:pPr algn="l" eaLnBrk="0" hangingPunct="0"/>
              <a:r>
                <a:rPr lang="en-US" altLang="en-US" sz="2000"/>
                <a:t>1 mol C</a:t>
              </a:r>
              <a:r>
                <a:rPr lang="en-US" altLang="en-US" sz="2000" baseline="-25000"/>
                <a:t>6</a:t>
              </a:r>
              <a:r>
                <a:rPr lang="en-US" altLang="en-US" sz="2000"/>
                <a:t>H</a:t>
              </a:r>
              <a:r>
                <a:rPr lang="en-US" altLang="en-US" sz="2000" baseline="-25000"/>
                <a:t>12</a:t>
              </a:r>
              <a:r>
                <a:rPr lang="en-US" altLang="en-US" sz="2000"/>
                <a:t>O</a:t>
              </a:r>
              <a:r>
                <a:rPr lang="en-US" altLang="en-US" sz="2000" baseline="-25000"/>
                <a:t>6</a:t>
              </a:r>
            </a:p>
          </p:txBody>
        </p:sp>
        <p:sp>
          <p:nvSpPr>
            <p:cNvPr id="25630" name="Line 30"/>
            <p:cNvSpPr>
              <a:spLocks noChangeShapeType="1"/>
            </p:cNvSpPr>
            <p:nvPr/>
          </p:nvSpPr>
          <p:spPr bwMode="auto">
            <a:xfrm>
              <a:off x="2544" y="2880"/>
              <a:ext cx="1104" cy="0"/>
            </a:xfrm>
            <a:prstGeom prst="line">
              <a:avLst/>
            </a:prstGeom>
            <a:noFill/>
            <a:ln w="22225">
              <a:solidFill>
                <a:schemeClr val="tx1"/>
              </a:solidFill>
              <a:round/>
              <a:headEnd/>
              <a:tailEnd/>
            </a:ln>
            <a:effectLst/>
          </p:spPr>
          <p:txBody>
            <a:bodyPr/>
            <a:lstStyle/>
            <a:p>
              <a:endParaRPr lang="en-US"/>
            </a:p>
          </p:txBody>
        </p:sp>
        <p:sp>
          <p:nvSpPr>
            <p:cNvPr id="25631" name="Text Box 31"/>
            <p:cNvSpPr txBox="1">
              <a:spLocks noChangeArrowheads="1"/>
            </p:cNvSpPr>
            <p:nvPr/>
          </p:nvSpPr>
          <p:spPr bwMode="auto">
            <a:xfrm>
              <a:off x="2352" y="2744"/>
              <a:ext cx="196" cy="250"/>
            </a:xfrm>
            <a:prstGeom prst="rect">
              <a:avLst/>
            </a:prstGeom>
            <a:noFill/>
            <a:ln w="9525">
              <a:noFill/>
              <a:miter lim="800000"/>
              <a:headEnd/>
              <a:tailEnd/>
            </a:ln>
            <a:effectLst/>
          </p:spPr>
          <p:txBody>
            <a:bodyPr wrap="none">
              <a:spAutoFit/>
            </a:bodyPr>
            <a:lstStyle/>
            <a:p>
              <a:pPr algn="l" eaLnBrk="0" hangingPunct="0"/>
              <a:r>
                <a:rPr lang="en-US" altLang="en-US" sz="2000"/>
                <a:t>x</a:t>
              </a:r>
            </a:p>
          </p:txBody>
        </p:sp>
      </p:grpSp>
      <p:sp>
        <p:nvSpPr>
          <p:cNvPr id="25639" name="Line 39"/>
          <p:cNvSpPr>
            <a:spLocks noChangeShapeType="1"/>
          </p:cNvSpPr>
          <p:nvPr/>
        </p:nvSpPr>
        <p:spPr bwMode="auto">
          <a:xfrm flipV="1">
            <a:off x="2667000" y="4953000"/>
            <a:ext cx="990600" cy="304800"/>
          </a:xfrm>
          <a:prstGeom prst="line">
            <a:avLst/>
          </a:prstGeom>
          <a:noFill/>
          <a:ln w="22225">
            <a:solidFill>
              <a:srgbClr val="FF0000"/>
            </a:solidFill>
            <a:round/>
            <a:headEnd/>
            <a:tailEnd/>
          </a:ln>
          <a:effectLst/>
        </p:spPr>
        <p:txBody>
          <a:bodyPr/>
          <a:lstStyle/>
          <a:p>
            <a:endParaRPr lang="en-US"/>
          </a:p>
        </p:txBody>
      </p:sp>
      <p:sp>
        <p:nvSpPr>
          <p:cNvPr id="25640" name="Line 40"/>
          <p:cNvSpPr>
            <a:spLocks noChangeShapeType="1"/>
          </p:cNvSpPr>
          <p:nvPr/>
        </p:nvSpPr>
        <p:spPr bwMode="auto">
          <a:xfrm flipV="1">
            <a:off x="2667000" y="4495800"/>
            <a:ext cx="990600" cy="304800"/>
          </a:xfrm>
          <a:prstGeom prst="line">
            <a:avLst/>
          </a:prstGeom>
          <a:noFill/>
          <a:ln w="22225">
            <a:solidFill>
              <a:srgbClr val="FF0000"/>
            </a:solidFill>
            <a:round/>
            <a:headEnd/>
            <a:tailEnd/>
          </a:ln>
          <a:effectLst/>
        </p:spPr>
        <p:txBody>
          <a:bodyPr/>
          <a:lstStyle/>
          <a:p>
            <a:endParaRPr lang="en-US"/>
          </a:p>
        </p:txBody>
      </p:sp>
      <p:sp>
        <p:nvSpPr>
          <p:cNvPr id="25641" name="Line 41"/>
          <p:cNvSpPr>
            <a:spLocks noChangeShapeType="1"/>
          </p:cNvSpPr>
          <p:nvPr/>
        </p:nvSpPr>
        <p:spPr bwMode="auto">
          <a:xfrm flipV="1">
            <a:off x="838200" y="4724400"/>
            <a:ext cx="990600" cy="304800"/>
          </a:xfrm>
          <a:prstGeom prst="line">
            <a:avLst/>
          </a:prstGeom>
          <a:noFill/>
          <a:ln w="22225">
            <a:solidFill>
              <a:srgbClr val="FF0000"/>
            </a:solidFill>
            <a:round/>
            <a:headEnd/>
            <a:tailEnd/>
          </a:ln>
          <a:effectLst/>
        </p:spPr>
        <p:txBody>
          <a:bodyPr/>
          <a:lstStyle/>
          <a:p>
            <a:endParaRPr lang="en-US"/>
          </a:p>
        </p:txBody>
      </p:sp>
      <p:sp>
        <p:nvSpPr>
          <p:cNvPr id="25642" name="Line 42"/>
          <p:cNvSpPr>
            <a:spLocks noChangeShapeType="1"/>
          </p:cNvSpPr>
          <p:nvPr/>
        </p:nvSpPr>
        <p:spPr bwMode="auto">
          <a:xfrm flipV="1">
            <a:off x="4648200" y="4876800"/>
            <a:ext cx="990600" cy="304800"/>
          </a:xfrm>
          <a:prstGeom prst="line">
            <a:avLst/>
          </a:prstGeom>
          <a:noFill/>
          <a:ln w="22225">
            <a:solidFill>
              <a:srgbClr val="FF0000"/>
            </a:solidFill>
            <a:round/>
            <a:headEnd/>
            <a:tailEnd/>
          </a:ln>
          <a:effectLst/>
        </p:spPr>
        <p:txBody>
          <a:bodyPr/>
          <a:lstStyle/>
          <a:p>
            <a:endParaRPr lang="en-US"/>
          </a:p>
        </p:txBody>
      </p:sp>
      <p:sp>
        <p:nvSpPr>
          <p:cNvPr id="25646" name="Text Box 46"/>
          <p:cNvSpPr txBox="1">
            <a:spLocks noChangeArrowheads="1"/>
          </p:cNvSpPr>
          <p:nvPr/>
        </p:nvSpPr>
        <p:spPr bwMode="auto">
          <a:xfrm>
            <a:off x="6096000" y="4678363"/>
            <a:ext cx="2058988" cy="396875"/>
          </a:xfrm>
          <a:prstGeom prst="rect">
            <a:avLst/>
          </a:prstGeom>
          <a:noFill/>
          <a:ln w="9525">
            <a:noFill/>
            <a:miter lim="800000"/>
            <a:headEnd/>
            <a:tailEnd/>
          </a:ln>
          <a:effectLst/>
        </p:spPr>
        <p:txBody>
          <a:bodyPr wrap="none">
            <a:spAutoFit/>
          </a:bodyPr>
          <a:lstStyle/>
          <a:p>
            <a:r>
              <a:rPr lang="en-US" altLang="en-US" sz="2000"/>
              <a:t>= 0.187 mol CO</a:t>
            </a:r>
            <a:r>
              <a:rPr lang="en-US" altLang="en-US" sz="2000" baseline="-25000"/>
              <a:t>2</a:t>
            </a:r>
            <a:endParaRPr lang="en-US" altLang="en-US" sz="2000"/>
          </a:p>
        </p:txBody>
      </p:sp>
      <p:sp>
        <p:nvSpPr>
          <p:cNvPr id="25647" name="Text Box 47"/>
          <p:cNvSpPr txBox="1">
            <a:spLocks noChangeArrowheads="1"/>
          </p:cNvSpPr>
          <p:nvPr/>
        </p:nvSpPr>
        <p:spPr bwMode="auto">
          <a:xfrm>
            <a:off x="900113" y="5980113"/>
            <a:ext cx="641350" cy="396875"/>
          </a:xfrm>
          <a:prstGeom prst="rect">
            <a:avLst/>
          </a:prstGeom>
          <a:noFill/>
          <a:ln w="9525">
            <a:noFill/>
            <a:miter lim="800000"/>
            <a:headEnd/>
            <a:tailEnd/>
          </a:ln>
          <a:effectLst/>
        </p:spPr>
        <p:txBody>
          <a:bodyPr wrap="none">
            <a:spAutoFit/>
          </a:bodyPr>
          <a:lstStyle/>
          <a:p>
            <a:r>
              <a:rPr lang="en-US" altLang="en-US" sz="2000" i="1"/>
              <a:t>V</a:t>
            </a:r>
            <a:r>
              <a:rPr lang="en-US" altLang="en-US" sz="2000"/>
              <a:t> = </a:t>
            </a:r>
            <a:endParaRPr lang="en-US" altLang="en-US" sz="2000" i="1"/>
          </a:p>
        </p:txBody>
      </p:sp>
      <p:grpSp>
        <p:nvGrpSpPr>
          <p:cNvPr id="25651" name="Group 51"/>
          <p:cNvGrpSpPr>
            <a:grpSpLocks/>
          </p:cNvGrpSpPr>
          <p:nvPr/>
        </p:nvGrpSpPr>
        <p:grpSpPr bwMode="auto">
          <a:xfrm>
            <a:off x="1371600" y="5816600"/>
            <a:ext cx="665163" cy="739775"/>
            <a:chOff x="1152" y="3648"/>
            <a:chExt cx="419" cy="466"/>
          </a:xfrm>
        </p:grpSpPr>
        <p:sp>
          <p:nvSpPr>
            <p:cNvPr id="25648" name="Text Box 48"/>
            <p:cNvSpPr txBox="1">
              <a:spLocks noChangeArrowheads="1"/>
            </p:cNvSpPr>
            <p:nvPr/>
          </p:nvSpPr>
          <p:spPr bwMode="auto">
            <a:xfrm>
              <a:off x="1152" y="3648"/>
              <a:ext cx="419" cy="250"/>
            </a:xfrm>
            <a:prstGeom prst="rect">
              <a:avLst/>
            </a:prstGeom>
            <a:noFill/>
            <a:ln w="9525">
              <a:noFill/>
              <a:miter lim="800000"/>
              <a:headEnd/>
              <a:tailEnd/>
            </a:ln>
            <a:effectLst/>
          </p:spPr>
          <p:txBody>
            <a:bodyPr wrap="none">
              <a:spAutoFit/>
            </a:bodyPr>
            <a:lstStyle/>
            <a:p>
              <a:r>
                <a:rPr lang="en-US" altLang="en-US" sz="2000" i="1"/>
                <a:t>nRT</a:t>
              </a:r>
            </a:p>
          </p:txBody>
        </p:sp>
        <p:sp>
          <p:nvSpPr>
            <p:cNvPr id="25649" name="Text Box 49"/>
            <p:cNvSpPr txBox="1">
              <a:spLocks noChangeArrowheads="1"/>
            </p:cNvSpPr>
            <p:nvPr/>
          </p:nvSpPr>
          <p:spPr bwMode="auto">
            <a:xfrm>
              <a:off x="1250" y="3864"/>
              <a:ext cx="223" cy="250"/>
            </a:xfrm>
            <a:prstGeom prst="rect">
              <a:avLst/>
            </a:prstGeom>
            <a:noFill/>
            <a:ln w="9525">
              <a:noFill/>
              <a:miter lim="800000"/>
              <a:headEnd/>
              <a:tailEnd/>
            </a:ln>
            <a:effectLst/>
          </p:spPr>
          <p:txBody>
            <a:bodyPr wrap="none">
              <a:spAutoFit/>
            </a:bodyPr>
            <a:lstStyle/>
            <a:p>
              <a:r>
                <a:rPr lang="en-US" altLang="en-US" sz="2000" i="1"/>
                <a:t>P</a:t>
              </a:r>
            </a:p>
          </p:txBody>
        </p:sp>
        <p:sp>
          <p:nvSpPr>
            <p:cNvPr id="25650" name="Line 50"/>
            <p:cNvSpPr>
              <a:spLocks noChangeShapeType="1"/>
            </p:cNvSpPr>
            <p:nvPr/>
          </p:nvSpPr>
          <p:spPr bwMode="auto">
            <a:xfrm>
              <a:off x="1217" y="3881"/>
              <a:ext cx="288" cy="0"/>
            </a:xfrm>
            <a:prstGeom prst="line">
              <a:avLst/>
            </a:prstGeom>
            <a:noFill/>
            <a:ln w="28575">
              <a:solidFill>
                <a:schemeClr val="tx1"/>
              </a:solidFill>
              <a:round/>
              <a:headEnd/>
              <a:tailEnd/>
            </a:ln>
            <a:effectLst/>
          </p:spPr>
          <p:txBody>
            <a:bodyPr/>
            <a:lstStyle/>
            <a:p>
              <a:endParaRPr lang="en-US"/>
            </a:p>
          </p:txBody>
        </p:sp>
      </p:grpSp>
      <p:grpSp>
        <p:nvGrpSpPr>
          <p:cNvPr id="25671" name="Group 71"/>
          <p:cNvGrpSpPr>
            <a:grpSpLocks/>
          </p:cNvGrpSpPr>
          <p:nvPr/>
        </p:nvGrpSpPr>
        <p:grpSpPr bwMode="auto">
          <a:xfrm>
            <a:off x="1954213" y="5486400"/>
            <a:ext cx="4827587" cy="1066800"/>
            <a:chOff x="1231" y="3456"/>
            <a:chExt cx="3041" cy="672"/>
          </a:xfrm>
        </p:grpSpPr>
        <p:grpSp>
          <p:nvGrpSpPr>
            <p:cNvPr id="25661" name="Group 61"/>
            <p:cNvGrpSpPr>
              <a:grpSpLocks/>
            </p:cNvGrpSpPr>
            <p:nvPr/>
          </p:nvGrpSpPr>
          <p:grpSpPr bwMode="auto">
            <a:xfrm>
              <a:off x="1417" y="3456"/>
              <a:ext cx="2855" cy="672"/>
              <a:chOff x="1753" y="3552"/>
              <a:chExt cx="2855" cy="672"/>
            </a:xfrm>
          </p:grpSpPr>
          <p:grpSp>
            <p:nvGrpSpPr>
              <p:cNvPr id="25659" name="Group 59"/>
              <p:cNvGrpSpPr>
                <a:grpSpLocks/>
              </p:cNvGrpSpPr>
              <p:nvPr/>
            </p:nvGrpSpPr>
            <p:grpSpPr bwMode="auto">
              <a:xfrm>
                <a:off x="1753" y="3552"/>
                <a:ext cx="2855" cy="458"/>
                <a:chOff x="1832" y="3648"/>
                <a:chExt cx="2855" cy="458"/>
              </a:xfrm>
            </p:grpSpPr>
            <p:sp>
              <p:nvSpPr>
                <p:cNvPr id="25652" name="Text Box 52"/>
                <p:cNvSpPr txBox="1">
                  <a:spLocks noChangeArrowheads="1"/>
                </p:cNvSpPr>
                <p:nvPr/>
              </p:nvSpPr>
              <p:spPr bwMode="auto">
                <a:xfrm>
                  <a:off x="1832" y="3744"/>
                  <a:ext cx="2855" cy="250"/>
                </a:xfrm>
                <a:prstGeom prst="rect">
                  <a:avLst/>
                </a:prstGeom>
                <a:noFill/>
                <a:ln w="9525">
                  <a:noFill/>
                  <a:miter lim="800000"/>
                  <a:headEnd/>
                  <a:tailEnd/>
                </a:ln>
                <a:effectLst/>
              </p:spPr>
              <p:txBody>
                <a:bodyPr wrap="none">
                  <a:spAutoFit/>
                </a:bodyPr>
                <a:lstStyle/>
                <a:p>
                  <a:r>
                    <a:rPr lang="en-US" altLang="en-US" sz="2000"/>
                    <a:t>0.187 mol x 0.0821              x 310.15 K</a:t>
                  </a:r>
                </a:p>
              </p:txBody>
            </p:sp>
            <p:grpSp>
              <p:nvGrpSpPr>
                <p:cNvPr id="25653" name="Group 53"/>
                <p:cNvGrpSpPr>
                  <a:grpSpLocks/>
                </p:cNvGrpSpPr>
                <p:nvPr/>
              </p:nvGrpSpPr>
              <p:grpSpPr bwMode="auto">
                <a:xfrm>
                  <a:off x="3264" y="3648"/>
                  <a:ext cx="537" cy="458"/>
                  <a:chOff x="3544" y="3408"/>
                  <a:chExt cx="537" cy="458"/>
                </a:xfrm>
              </p:grpSpPr>
              <p:sp>
                <p:nvSpPr>
                  <p:cNvPr id="25654" name="Text Box 54"/>
                  <p:cNvSpPr txBox="1">
                    <a:spLocks noChangeArrowheads="1"/>
                  </p:cNvSpPr>
                  <p:nvPr/>
                </p:nvSpPr>
                <p:spPr bwMode="auto">
                  <a:xfrm>
                    <a:off x="3549" y="3408"/>
                    <a:ext cx="527" cy="250"/>
                  </a:xfrm>
                  <a:prstGeom prst="rect">
                    <a:avLst/>
                  </a:prstGeom>
                  <a:noFill/>
                  <a:ln w="9525">
                    <a:noFill/>
                    <a:miter lim="800000"/>
                    <a:headEnd/>
                    <a:tailEnd/>
                  </a:ln>
                  <a:effectLst/>
                </p:spPr>
                <p:txBody>
                  <a:bodyPr wrap="none">
                    <a:spAutoFit/>
                  </a:bodyPr>
                  <a:lstStyle/>
                  <a:p>
                    <a:r>
                      <a:rPr lang="en-US" altLang="en-US" sz="2000"/>
                      <a:t>L</a:t>
                    </a:r>
                    <a:r>
                      <a:rPr lang="en-US" altLang="en-US" sz="2000">
                        <a:cs typeface="Arial" charset="0"/>
                      </a:rPr>
                      <a:t>•</a:t>
                    </a:r>
                    <a:r>
                      <a:rPr lang="en-US" altLang="en-US" sz="2000"/>
                      <a:t>atm</a:t>
                    </a:r>
                  </a:p>
                </p:txBody>
              </p:sp>
              <p:sp>
                <p:nvSpPr>
                  <p:cNvPr id="25655" name="Text Box 55"/>
                  <p:cNvSpPr txBox="1">
                    <a:spLocks noChangeArrowheads="1"/>
                  </p:cNvSpPr>
                  <p:nvPr/>
                </p:nvSpPr>
                <p:spPr bwMode="auto">
                  <a:xfrm>
                    <a:off x="3544" y="3616"/>
                    <a:ext cx="537" cy="250"/>
                  </a:xfrm>
                  <a:prstGeom prst="rect">
                    <a:avLst/>
                  </a:prstGeom>
                  <a:noFill/>
                  <a:ln w="9525">
                    <a:noFill/>
                    <a:miter lim="800000"/>
                    <a:headEnd/>
                    <a:tailEnd/>
                  </a:ln>
                  <a:effectLst/>
                </p:spPr>
                <p:txBody>
                  <a:bodyPr wrap="none">
                    <a:spAutoFit/>
                  </a:bodyPr>
                  <a:lstStyle/>
                  <a:p>
                    <a:r>
                      <a:rPr lang="en-US" altLang="en-US" sz="2000"/>
                      <a:t>mol</a:t>
                    </a:r>
                    <a:r>
                      <a:rPr lang="en-US" altLang="en-US" sz="2000">
                        <a:cs typeface="Arial" charset="0"/>
                      </a:rPr>
                      <a:t>•</a:t>
                    </a:r>
                    <a:r>
                      <a:rPr lang="en-US" altLang="en-US" sz="2000"/>
                      <a:t>K</a:t>
                    </a:r>
                  </a:p>
                </p:txBody>
              </p:sp>
              <p:sp>
                <p:nvSpPr>
                  <p:cNvPr id="25656" name="Line 56"/>
                  <p:cNvSpPr>
                    <a:spLocks noChangeShapeType="1"/>
                  </p:cNvSpPr>
                  <p:nvPr/>
                </p:nvSpPr>
                <p:spPr bwMode="auto">
                  <a:xfrm>
                    <a:off x="3597" y="3637"/>
                    <a:ext cx="432" cy="0"/>
                  </a:xfrm>
                  <a:prstGeom prst="line">
                    <a:avLst/>
                  </a:prstGeom>
                  <a:noFill/>
                  <a:ln w="28575">
                    <a:solidFill>
                      <a:schemeClr val="tx1"/>
                    </a:solidFill>
                    <a:round/>
                    <a:headEnd/>
                    <a:tailEnd/>
                  </a:ln>
                  <a:effectLst/>
                </p:spPr>
                <p:txBody>
                  <a:bodyPr/>
                  <a:lstStyle/>
                  <a:p>
                    <a:endParaRPr lang="en-US"/>
                  </a:p>
                </p:txBody>
              </p:sp>
            </p:grpSp>
          </p:grpSp>
          <p:sp>
            <p:nvSpPr>
              <p:cNvPr id="25657" name="Line 57"/>
              <p:cNvSpPr>
                <a:spLocks noChangeShapeType="1"/>
              </p:cNvSpPr>
              <p:nvPr/>
            </p:nvSpPr>
            <p:spPr bwMode="auto">
              <a:xfrm>
                <a:off x="1824" y="3992"/>
                <a:ext cx="2784" cy="0"/>
              </a:xfrm>
              <a:prstGeom prst="line">
                <a:avLst/>
              </a:prstGeom>
              <a:noFill/>
              <a:ln w="28575">
                <a:solidFill>
                  <a:schemeClr val="tx1"/>
                </a:solidFill>
                <a:round/>
                <a:headEnd/>
                <a:tailEnd/>
              </a:ln>
              <a:effectLst/>
            </p:spPr>
            <p:txBody>
              <a:bodyPr/>
              <a:lstStyle/>
              <a:p>
                <a:endParaRPr lang="en-US"/>
              </a:p>
            </p:txBody>
          </p:sp>
          <p:sp>
            <p:nvSpPr>
              <p:cNvPr id="25658" name="Text Box 58"/>
              <p:cNvSpPr txBox="1">
                <a:spLocks noChangeArrowheads="1"/>
              </p:cNvSpPr>
              <p:nvPr/>
            </p:nvSpPr>
            <p:spPr bwMode="auto">
              <a:xfrm>
                <a:off x="2812" y="3974"/>
                <a:ext cx="737" cy="250"/>
              </a:xfrm>
              <a:prstGeom prst="rect">
                <a:avLst/>
              </a:prstGeom>
              <a:noFill/>
              <a:ln w="9525">
                <a:noFill/>
                <a:miter lim="800000"/>
                <a:headEnd/>
                <a:tailEnd/>
              </a:ln>
              <a:effectLst/>
            </p:spPr>
            <p:txBody>
              <a:bodyPr wrap="none">
                <a:spAutoFit/>
              </a:bodyPr>
              <a:lstStyle/>
              <a:p>
                <a:r>
                  <a:rPr lang="en-US" altLang="en-US" sz="2000"/>
                  <a:t>1.00 atm</a:t>
                </a:r>
              </a:p>
            </p:txBody>
          </p:sp>
        </p:grpSp>
        <p:sp>
          <p:nvSpPr>
            <p:cNvPr id="25660" name="Text Box 60"/>
            <p:cNvSpPr txBox="1">
              <a:spLocks noChangeArrowheads="1"/>
            </p:cNvSpPr>
            <p:nvPr/>
          </p:nvSpPr>
          <p:spPr bwMode="auto">
            <a:xfrm>
              <a:off x="1231" y="3768"/>
              <a:ext cx="209" cy="250"/>
            </a:xfrm>
            <a:prstGeom prst="rect">
              <a:avLst/>
            </a:prstGeom>
            <a:noFill/>
            <a:ln w="9525">
              <a:noFill/>
              <a:miter lim="800000"/>
              <a:headEnd/>
              <a:tailEnd/>
            </a:ln>
            <a:effectLst/>
          </p:spPr>
          <p:txBody>
            <a:bodyPr wrap="none">
              <a:spAutoFit/>
            </a:bodyPr>
            <a:lstStyle/>
            <a:p>
              <a:r>
                <a:rPr lang="en-US" altLang="en-US" sz="2000"/>
                <a:t>=</a:t>
              </a:r>
            </a:p>
          </p:txBody>
        </p:sp>
      </p:grpSp>
      <p:sp>
        <p:nvSpPr>
          <p:cNvPr id="25662" name="Line 62"/>
          <p:cNvSpPr>
            <a:spLocks noChangeShapeType="1"/>
          </p:cNvSpPr>
          <p:nvPr/>
        </p:nvSpPr>
        <p:spPr bwMode="auto">
          <a:xfrm flipV="1">
            <a:off x="3048000" y="5740400"/>
            <a:ext cx="457200" cy="228600"/>
          </a:xfrm>
          <a:prstGeom prst="line">
            <a:avLst/>
          </a:prstGeom>
          <a:noFill/>
          <a:ln w="28575">
            <a:solidFill>
              <a:srgbClr val="FF0000"/>
            </a:solidFill>
            <a:round/>
            <a:headEnd/>
            <a:tailEnd/>
          </a:ln>
          <a:effectLst/>
        </p:spPr>
        <p:txBody>
          <a:bodyPr/>
          <a:lstStyle/>
          <a:p>
            <a:endParaRPr lang="en-US"/>
          </a:p>
        </p:txBody>
      </p:sp>
      <p:sp>
        <p:nvSpPr>
          <p:cNvPr id="25663" name="Line 63"/>
          <p:cNvSpPr>
            <a:spLocks noChangeShapeType="1"/>
          </p:cNvSpPr>
          <p:nvPr/>
        </p:nvSpPr>
        <p:spPr bwMode="auto">
          <a:xfrm flipV="1">
            <a:off x="4572000" y="5892800"/>
            <a:ext cx="457200" cy="228600"/>
          </a:xfrm>
          <a:prstGeom prst="line">
            <a:avLst/>
          </a:prstGeom>
          <a:noFill/>
          <a:ln w="28575">
            <a:solidFill>
              <a:srgbClr val="FF0000"/>
            </a:solidFill>
            <a:round/>
            <a:headEnd/>
            <a:tailEnd/>
          </a:ln>
          <a:effectLst/>
        </p:spPr>
        <p:txBody>
          <a:bodyPr/>
          <a:lstStyle/>
          <a:p>
            <a:endParaRPr lang="en-US"/>
          </a:p>
        </p:txBody>
      </p:sp>
      <p:sp>
        <p:nvSpPr>
          <p:cNvPr id="25664" name="Line 64"/>
          <p:cNvSpPr>
            <a:spLocks noChangeShapeType="1"/>
          </p:cNvSpPr>
          <p:nvPr/>
        </p:nvSpPr>
        <p:spPr bwMode="auto">
          <a:xfrm flipV="1">
            <a:off x="4800600" y="5588000"/>
            <a:ext cx="457200" cy="228600"/>
          </a:xfrm>
          <a:prstGeom prst="line">
            <a:avLst/>
          </a:prstGeom>
          <a:noFill/>
          <a:ln w="28575">
            <a:solidFill>
              <a:srgbClr val="FF0000"/>
            </a:solidFill>
            <a:round/>
            <a:headEnd/>
            <a:tailEnd/>
          </a:ln>
          <a:effectLst/>
        </p:spPr>
        <p:txBody>
          <a:bodyPr/>
          <a:lstStyle/>
          <a:p>
            <a:endParaRPr lang="en-US"/>
          </a:p>
        </p:txBody>
      </p:sp>
      <p:sp>
        <p:nvSpPr>
          <p:cNvPr id="25665" name="Line 65"/>
          <p:cNvSpPr>
            <a:spLocks noChangeShapeType="1"/>
          </p:cNvSpPr>
          <p:nvPr/>
        </p:nvSpPr>
        <p:spPr bwMode="auto">
          <a:xfrm flipV="1">
            <a:off x="4572000" y="6273800"/>
            <a:ext cx="457200" cy="228600"/>
          </a:xfrm>
          <a:prstGeom prst="line">
            <a:avLst/>
          </a:prstGeom>
          <a:noFill/>
          <a:ln w="28575">
            <a:solidFill>
              <a:srgbClr val="FF0000"/>
            </a:solidFill>
            <a:round/>
            <a:headEnd/>
            <a:tailEnd/>
          </a:ln>
          <a:effectLst/>
        </p:spPr>
        <p:txBody>
          <a:bodyPr/>
          <a:lstStyle/>
          <a:p>
            <a:endParaRPr lang="en-US"/>
          </a:p>
        </p:txBody>
      </p:sp>
      <p:sp>
        <p:nvSpPr>
          <p:cNvPr id="25666" name="Line 66"/>
          <p:cNvSpPr>
            <a:spLocks noChangeShapeType="1"/>
          </p:cNvSpPr>
          <p:nvPr/>
        </p:nvSpPr>
        <p:spPr bwMode="auto">
          <a:xfrm flipV="1">
            <a:off x="5105400" y="5892800"/>
            <a:ext cx="228600" cy="228600"/>
          </a:xfrm>
          <a:prstGeom prst="line">
            <a:avLst/>
          </a:prstGeom>
          <a:noFill/>
          <a:ln w="28575">
            <a:solidFill>
              <a:srgbClr val="FF0000"/>
            </a:solidFill>
            <a:round/>
            <a:headEnd/>
            <a:tailEnd/>
          </a:ln>
          <a:effectLst/>
        </p:spPr>
        <p:txBody>
          <a:bodyPr/>
          <a:lstStyle/>
          <a:p>
            <a:endParaRPr lang="en-US"/>
          </a:p>
        </p:txBody>
      </p:sp>
      <p:sp>
        <p:nvSpPr>
          <p:cNvPr id="25667" name="Line 67"/>
          <p:cNvSpPr>
            <a:spLocks noChangeShapeType="1"/>
          </p:cNvSpPr>
          <p:nvPr/>
        </p:nvSpPr>
        <p:spPr bwMode="auto">
          <a:xfrm flipV="1">
            <a:off x="6477000" y="5740400"/>
            <a:ext cx="228600" cy="228600"/>
          </a:xfrm>
          <a:prstGeom prst="line">
            <a:avLst/>
          </a:prstGeom>
          <a:noFill/>
          <a:ln w="28575">
            <a:solidFill>
              <a:srgbClr val="FF0000"/>
            </a:solidFill>
            <a:round/>
            <a:headEnd/>
            <a:tailEnd/>
          </a:ln>
          <a:effectLst/>
        </p:spPr>
        <p:txBody>
          <a:bodyPr/>
          <a:lstStyle/>
          <a:p>
            <a:endParaRPr lang="en-US"/>
          </a:p>
        </p:txBody>
      </p:sp>
      <p:sp>
        <p:nvSpPr>
          <p:cNvPr id="25668" name="Text Box 68"/>
          <p:cNvSpPr txBox="1">
            <a:spLocks noChangeArrowheads="1"/>
          </p:cNvSpPr>
          <p:nvPr/>
        </p:nvSpPr>
        <p:spPr bwMode="auto">
          <a:xfrm>
            <a:off x="6858000" y="5981700"/>
            <a:ext cx="1106488" cy="396875"/>
          </a:xfrm>
          <a:prstGeom prst="rect">
            <a:avLst/>
          </a:prstGeom>
          <a:noFill/>
          <a:ln w="9525">
            <a:noFill/>
            <a:miter lim="800000"/>
            <a:headEnd/>
            <a:tailEnd/>
          </a:ln>
          <a:effectLst/>
        </p:spPr>
        <p:txBody>
          <a:bodyPr wrap="none">
            <a:spAutoFit/>
          </a:bodyPr>
          <a:lstStyle/>
          <a:p>
            <a:r>
              <a:rPr lang="en-US" altLang="en-US" sz="2000"/>
              <a:t>= 4.76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70"/>
                                        </p:tgtEl>
                                        <p:attrNameLst>
                                          <p:attrName>style.visibility</p:attrName>
                                        </p:attrNameLst>
                                      </p:cBhvr>
                                      <p:to>
                                        <p:strVal val="visible"/>
                                      </p:to>
                                    </p:set>
                                    <p:anim calcmode="lin" valueType="num">
                                      <p:cBhvr additive="base">
                                        <p:cTn id="7" dur="500" fill="hold"/>
                                        <p:tgtEl>
                                          <p:spTgt spid="25670"/>
                                        </p:tgtEl>
                                        <p:attrNameLst>
                                          <p:attrName>ppt_x</p:attrName>
                                        </p:attrNameLst>
                                      </p:cBhvr>
                                      <p:tavLst>
                                        <p:tav tm="0">
                                          <p:val>
                                            <p:strVal val="0-#ppt_w/2"/>
                                          </p:val>
                                        </p:tav>
                                        <p:tav tm="100000">
                                          <p:val>
                                            <p:strVal val="#ppt_x"/>
                                          </p:val>
                                        </p:tav>
                                      </p:tavLst>
                                    </p:anim>
                                    <p:anim calcmode="lin" valueType="num">
                                      <p:cBhvr additive="base">
                                        <p:cTn id="8" dur="500" fill="hold"/>
                                        <p:tgtEl>
                                          <p:spTgt spid="256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19"/>
                                        </p:tgtEl>
                                        <p:attrNameLst>
                                          <p:attrName>style.visibility</p:attrName>
                                        </p:attrNameLst>
                                      </p:cBhvr>
                                      <p:to>
                                        <p:strVal val="visible"/>
                                      </p:to>
                                    </p:set>
                                    <p:anim calcmode="lin" valueType="num">
                                      <p:cBhvr additive="base">
                                        <p:cTn id="13" dur="500" fill="hold"/>
                                        <p:tgtEl>
                                          <p:spTgt spid="25619"/>
                                        </p:tgtEl>
                                        <p:attrNameLst>
                                          <p:attrName>ppt_x</p:attrName>
                                        </p:attrNameLst>
                                      </p:cBhvr>
                                      <p:tavLst>
                                        <p:tav tm="0">
                                          <p:val>
                                            <p:strVal val="0-#ppt_w/2"/>
                                          </p:val>
                                        </p:tav>
                                        <p:tav tm="100000">
                                          <p:val>
                                            <p:strVal val="#ppt_x"/>
                                          </p:val>
                                        </p:tav>
                                      </p:tavLst>
                                    </p:anim>
                                    <p:anim calcmode="lin" valueType="num">
                                      <p:cBhvr additive="base">
                                        <p:cTn id="14" dur="500" fill="hold"/>
                                        <p:tgtEl>
                                          <p:spTgt spid="256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21"/>
                                        </p:tgtEl>
                                        <p:attrNameLst>
                                          <p:attrName>style.visibility</p:attrName>
                                        </p:attrNameLst>
                                      </p:cBhvr>
                                      <p:to>
                                        <p:strVal val="visible"/>
                                      </p:to>
                                    </p:set>
                                    <p:anim calcmode="lin" valueType="num">
                                      <p:cBhvr additive="base">
                                        <p:cTn id="19" dur="500" fill="hold"/>
                                        <p:tgtEl>
                                          <p:spTgt spid="25621"/>
                                        </p:tgtEl>
                                        <p:attrNameLst>
                                          <p:attrName>ppt_x</p:attrName>
                                        </p:attrNameLst>
                                      </p:cBhvr>
                                      <p:tavLst>
                                        <p:tav tm="0">
                                          <p:val>
                                            <p:strVal val="0-#ppt_w/2"/>
                                          </p:val>
                                        </p:tav>
                                        <p:tav tm="100000">
                                          <p:val>
                                            <p:strVal val="#ppt_x"/>
                                          </p:val>
                                        </p:tav>
                                      </p:tavLst>
                                    </p:anim>
                                    <p:anim calcmode="lin" valueType="num">
                                      <p:cBhvr additive="base">
                                        <p:cTn id="20" dur="500" fill="hold"/>
                                        <p:tgtEl>
                                          <p:spTgt spid="256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645"/>
                                        </p:tgtEl>
                                        <p:attrNameLst>
                                          <p:attrName>style.visibility</p:attrName>
                                        </p:attrNameLst>
                                      </p:cBhvr>
                                      <p:to>
                                        <p:strVal val="visible"/>
                                      </p:to>
                                    </p:set>
                                    <p:anim calcmode="lin" valueType="num">
                                      <p:cBhvr additive="base">
                                        <p:cTn id="25" dur="500" fill="hold"/>
                                        <p:tgtEl>
                                          <p:spTgt spid="25645"/>
                                        </p:tgtEl>
                                        <p:attrNameLst>
                                          <p:attrName>ppt_x</p:attrName>
                                        </p:attrNameLst>
                                      </p:cBhvr>
                                      <p:tavLst>
                                        <p:tav tm="0">
                                          <p:val>
                                            <p:strVal val="1+#ppt_w/2"/>
                                          </p:val>
                                        </p:tav>
                                        <p:tav tm="100000">
                                          <p:val>
                                            <p:strVal val="#ppt_x"/>
                                          </p:val>
                                        </p:tav>
                                      </p:tavLst>
                                    </p:anim>
                                    <p:anim calcmode="lin" valueType="num">
                                      <p:cBhvr additive="base">
                                        <p:cTn id="26" dur="500" fill="hold"/>
                                        <p:tgtEl>
                                          <p:spTgt spid="256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5627"/>
                                        </p:tgtEl>
                                        <p:attrNameLst>
                                          <p:attrName>style.visibility</p:attrName>
                                        </p:attrNameLst>
                                      </p:cBhvr>
                                      <p:to>
                                        <p:strVal val="visible"/>
                                      </p:to>
                                    </p:set>
                                    <p:anim calcmode="lin" valueType="num">
                                      <p:cBhvr additive="base">
                                        <p:cTn id="31" dur="500" fill="hold"/>
                                        <p:tgtEl>
                                          <p:spTgt spid="25627"/>
                                        </p:tgtEl>
                                        <p:attrNameLst>
                                          <p:attrName>ppt_x</p:attrName>
                                        </p:attrNameLst>
                                      </p:cBhvr>
                                      <p:tavLst>
                                        <p:tav tm="0">
                                          <p:val>
                                            <p:strVal val="1+#ppt_w/2"/>
                                          </p:val>
                                        </p:tav>
                                        <p:tav tm="100000">
                                          <p:val>
                                            <p:strVal val="#ppt_x"/>
                                          </p:val>
                                        </p:tav>
                                      </p:tavLst>
                                    </p:anim>
                                    <p:anim calcmode="lin" valueType="num">
                                      <p:cBhvr additive="base">
                                        <p:cTn id="32" dur="500" fill="hold"/>
                                        <p:tgtEl>
                                          <p:spTgt spid="256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56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56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56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56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646"/>
                                        </p:tgtEl>
                                        <p:attrNameLst>
                                          <p:attrName>style.visibility</p:attrName>
                                        </p:attrNameLst>
                                      </p:cBhvr>
                                      <p:to>
                                        <p:strVal val="visible"/>
                                      </p:to>
                                    </p:set>
                                    <p:anim calcmode="lin" valueType="num">
                                      <p:cBhvr additive="base">
                                        <p:cTn id="53" dur="500" fill="hold"/>
                                        <p:tgtEl>
                                          <p:spTgt spid="25646"/>
                                        </p:tgtEl>
                                        <p:attrNameLst>
                                          <p:attrName>ppt_x</p:attrName>
                                        </p:attrNameLst>
                                      </p:cBhvr>
                                      <p:tavLst>
                                        <p:tav tm="0">
                                          <p:val>
                                            <p:strVal val="1+#ppt_w/2"/>
                                          </p:val>
                                        </p:tav>
                                        <p:tav tm="100000">
                                          <p:val>
                                            <p:strVal val="#ppt_x"/>
                                          </p:val>
                                        </p:tav>
                                      </p:tavLst>
                                    </p:anim>
                                    <p:anim calcmode="lin" valueType="num">
                                      <p:cBhvr additive="base">
                                        <p:cTn id="54" dur="500" fill="hold"/>
                                        <p:tgtEl>
                                          <p:spTgt spid="2564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5647"/>
                                        </p:tgtEl>
                                        <p:attrNameLst>
                                          <p:attrName>style.visibility</p:attrName>
                                        </p:attrNameLst>
                                      </p:cBhvr>
                                      <p:to>
                                        <p:strVal val="visible"/>
                                      </p:to>
                                    </p:set>
                                    <p:anim calcmode="lin" valueType="num">
                                      <p:cBhvr additive="base">
                                        <p:cTn id="59" dur="500" fill="hold"/>
                                        <p:tgtEl>
                                          <p:spTgt spid="25647"/>
                                        </p:tgtEl>
                                        <p:attrNameLst>
                                          <p:attrName>ppt_x</p:attrName>
                                        </p:attrNameLst>
                                      </p:cBhvr>
                                      <p:tavLst>
                                        <p:tav tm="0">
                                          <p:val>
                                            <p:strVal val="0-#ppt_w/2"/>
                                          </p:val>
                                        </p:tav>
                                        <p:tav tm="100000">
                                          <p:val>
                                            <p:strVal val="#ppt_x"/>
                                          </p:val>
                                        </p:tav>
                                      </p:tavLst>
                                    </p:anim>
                                    <p:anim calcmode="lin" valueType="num">
                                      <p:cBhvr additive="base">
                                        <p:cTn id="60" dur="500" fill="hold"/>
                                        <p:tgtEl>
                                          <p:spTgt spid="2564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25651"/>
                                        </p:tgtEl>
                                        <p:attrNameLst>
                                          <p:attrName>style.visibility</p:attrName>
                                        </p:attrNameLst>
                                      </p:cBhvr>
                                      <p:to>
                                        <p:strVal val="visible"/>
                                      </p:to>
                                    </p:set>
                                    <p:anim calcmode="lin" valueType="num">
                                      <p:cBhvr additive="base">
                                        <p:cTn id="65" dur="500" fill="hold"/>
                                        <p:tgtEl>
                                          <p:spTgt spid="25651"/>
                                        </p:tgtEl>
                                        <p:attrNameLst>
                                          <p:attrName>ppt_x</p:attrName>
                                        </p:attrNameLst>
                                      </p:cBhvr>
                                      <p:tavLst>
                                        <p:tav tm="0">
                                          <p:val>
                                            <p:strVal val="1+#ppt_w/2"/>
                                          </p:val>
                                        </p:tav>
                                        <p:tav tm="100000">
                                          <p:val>
                                            <p:strVal val="#ppt_x"/>
                                          </p:val>
                                        </p:tav>
                                      </p:tavLst>
                                    </p:anim>
                                    <p:anim calcmode="lin" valueType="num">
                                      <p:cBhvr additive="base">
                                        <p:cTn id="66" dur="500" fill="hold"/>
                                        <p:tgtEl>
                                          <p:spTgt spid="2565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25671"/>
                                        </p:tgtEl>
                                        <p:attrNameLst>
                                          <p:attrName>style.visibility</p:attrName>
                                        </p:attrNameLst>
                                      </p:cBhvr>
                                      <p:to>
                                        <p:strVal val="visible"/>
                                      </p:to>
                                    </p:set>
                                    <p:anim calcmode="lin" valueType="num">
                                      <p:cBhvr additive="base">
                                        <p:cTn id="71" dur="500" fill="hold"/>
                                        <p:tgtEl>
                                          <p:spTgt spid="25671"/>
                                        </p:tgtEl>
                                        <p:attrNameLst>
                                          <p:attrName>ppt_x</p:attrName>
                                        </p:attrNameLst>
                                      </p:cBhvr>
                                      <p:tavLst>
                                        <p:tav tm="0">
                                          <p:val>
                                            <p:strVal val="1+#ppt_w/2"/>
                                          </p:val>
                                        </p:tav>
                                        <p:tav tm="100000">
                                          <p:val>
                                            <p:strVal val="#ppt_x"/>
                                          </p:val>
                                        </p:tav>
                                      </p:tavLst>
                                    </p:anim>
                                    <p:anim calcmode="lin" valueType="num">
                                      <p:cBhvr additive="base">
                                        <p:cTn id="72" dur="500" fill="hold"/>
                                        <p:tgtEl>
                                          <p:spTgt spid="2567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56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256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2566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256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2566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2566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5668"/>
                                        </p:tgtEl>
                                        <p:attrNameLst>
                                          <p:attrName>style.visibility</p:attrName>
                                        </p:attrNameLst>
                                      </p:cBhvr>
                                      <p:to>
                                        <p:strVal val="visible"/>
                                      </p:to>
                                    </p:set>
                                    <p:anim calcmode="lin" valueType="num">
                                      <p:cBhvr additive="base">
                                        <p:cTn id="101" dur="500" fill="hold"/>
                                        <p:tgtEl>
                                          <p:spTgt spid="25668"/>
                                        </p:tgtEl>
                                        <p:attrNameLst>
                                          <p:attrName>ppt_x</p:attrName>
                                        </p:attrNameLst>
                                      </p:cBhvr>
                                      <p:tavLst>
                                        <p:tav tm="0">
                                          <p:val>
                                            <p:strVal val="1+#ppt_w/2"/>
                                          </p:val>
                                        </p:tav>
                                        <p:tav tm="100000">
                                          <p:val>
                                            <p:strVal val="#ppt_x"/>
                                          </p:val>
                                        </p:tav>
                                      </p:tavLst>
                                    </p:anim>
                                    <p:anim calcmode="lin" valueType="num">
                                      <p:cBhvr additive="base">
                                        <p:cTn id="102" dur="500" fill="hold"/>
                                        <p:tgtEl>
                                          <p:spTgt spid="25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utoUpdateAnimBg="0"/>
      <p:bldP spid="25639" grpId="0" animBg="1"/>
      <p:bldP spid="25640" grpId="0" animBg="1"/>
      <p:bldP spid="25641" grpId="0" animBg="1"/>
      <p:bldP spid="25642" grpId="0" animBg="1"/>
      <p:bldP spid="25646" grpId="0" autoUpdateAnimBg="0"/>
      <p:bldP spid="25647" grpId="0" autoUpdateAnimBg="0"/>
      <p:bldP spid="25662" grpId="0" animBg="1"/>
      <p:bldP spid="25663" grpId="0" animBg="1"/>
      <p:bldP spid="25664" grpId="0" animBg="1"/>
      <p:bldP spid="25665" grpId="0" animBg="1"/>
      <p:bldP spid="25666" grpId="0" animBg="1"/>
      <p:bldP spid="25667" grpId="0" animBg="1"/>
      <p:bldP spid="25668"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04950" y="15875"/>
            <a:ext cx="6162675" cy="579438"/>
          </a:xfrm>
          <a:prstGeom prst="rect">
            <a:avLst/>
          </a:prstGeom>
          <a:noFill/>
          <a:ln w="9525">
            <a:noFill/>
            <a:miter lim="800000"/>
            <a:headEnd/>
            <a:tailEnd/>
          </a:ln>
          <a:effectLst/>
        </p:spPr>
        <p:txBody>
          <a:bodyPr wrap="none">
            <a:spAutoFit/>
          </a:bodyPr>
          <a:lstStyle/>
          <a:p>
            <a:r>
              <a:rPr lang="en-US" altLang="en-US" sz="3200"/>
              <a:t>Dalton’s Law of Partial Pressures</a:t>
            </a:r>
          </a:p>
        </p:txBody>
      </p:sp>
      <p:pic>
        <p:nvPicPr>
          <p:cNvPr id="26627" name="Picture 3" descr="C:\Chang Powerpoint\Figures\cng7ch05\cha56011_0514.jpeg"/>
          <p:cNvPicPr>
            <a:picLocks noChangeAspect="1" noChangeArrowheads="1"/>
          </p:cNvPicPr>
          <p:nvPr/>
        </p:nvPicPr>
        <p:blipFill>
          <a:blip r:embed="rId2"/>
          <a:srcRect t="6172" b="6172"/>
          <a:stretch>
            <a:fillRect/>
          </a:stretch>
        </p:blipFill>
        <p:spPr bwMode="auto">
          <a:xfrm>
            <a:off x="0" y="1265238"/>
            <a:ext cx="9144000" cy="4327525"/>
          </a:xfrm>
          <a:prstGeom prst="rect">
            <a:avLst/>
          </a:prstGeom>
          <a:noFill/>
          <a:ln w="9525">
            <a:noFill/>
            <a:miter lim="800000"/>
            <a:headEnd/>
            <a:tailEnd/>
          </a:ln>
        </p:spPr>
      </p:pic>
      <p:sp>
        <p:nvSpPr>
          <p:cNvPr id="26628" name="Text Box 4"/>
          <p:cNvSpPr txBox="1">
            <a:spLocks noChangeArrowheads="1"/>
          </p:cNvSpPr>
          <p:nvPr/>
        </p:nvSpPr>
        <p:spPr bwMode="auto">
          <a:xfrm>
            <a:off x="5486400" y="1600200"/>
            <a:ext cx="1752600" cy="1311275"/>
          </a:xfrm>
          <a:prstGeom prst="rect">
            <a:avLst/>
          </a:prstGeom>
          <a:noFill/>
          <a:ln w="9525">
            <a:noFill/>
            <a:miter lim="800000"/>
            <a:headEnd/>
            <a:tailEnd/>
          </a:ln>
          <a:effectLst/>
        </p:spPr>
        <p:txBody>
          <a:bodyPr>
            <a:spAutoFit/>
          </a:bodyPr>
          <a:lstStyle/>
          <a:p>
            <a:pPr>
              <a:spcBef>
                <a:spcPct val="50000"/>
              </a:spcBef>
            </a:pPr>
            <a:r>
              <a:rPr lang="en-US" altLang="en-US" i="1"/>
              <a:t>V</a:t>
            </a:r>
            <a:r>
              <a:rPr lang="en-US" altLang="en-US"/>
              <a:t> and </a:t>
            </a:r>
            <a:r>
              <a:rPr lang="en-US" altLang="en-US" i="1"/>
              <a:t>T</a:t>
            </a:r>
            <a:r>
              <a:rPr lang="en-US" altLang="en-US"/>
              <a:t> are </a:t>
            </a:r>
            <a:r>
              <a:rPr lang="en-US" altLang="en-US" sz="2400" b="1"/>
              <a:t>constant</a:t>
            </a:r>
            <a:endParaRPr lang="en-US" altLang="en-US" sz="2400" i="1"/>
          </a:p>
        </p:txBody>
      </p:sp>
      <p:sp>
        <p:nvSpPr>
          <p:cNvPr id="26629" name="Text Box 5"/>
          <p:cNvSpPr txBox="1">
            <a:spLocks noChangeArrowheads="1"/>
          </p:cNvSpPr>
          <p:nvPr/>
        </p:nvSpPr>
        <p:spPr bwMode="auto">
          <a:xfrm>
            <a:off x="685800" y="5638800"/>
            <a:ext cx="555625" cy="519113"/>
          </a:xfrm>
          <a:prstGeom prst="rect">
            <a:avLst/>
          </a:prstGeom>
          <a:noFill/>
          <a:ln w="9525">
            <a:noFill/>
            <a:miter lim="800000"/>
            <a:headEnd/>
            <a:tailEnd/>
          </a:ln>
          <a:effectLst/>
        </p:spPr>
        <p:txBody>
          <a:bodyPr wrap="none">
            <a:spAutoFit/>
          </a:bodyPr>
          <a:lstStyle/>
          <a:p>
            <a:r>
              <a:rPr lang="en-US" altLang="en-US" i="1">
                <a:solidFill>
                  <a:srgbClr val="FF0000"/>
                </a:solidFill>
              </a:rPr>
              <a:t>P</a:t>
            </a:r>
            <a:r>
              <a:rPr lang="en-US" altLang="en-US" baseline="-25000">
                <a:solidFill>
                  <a:srgbClr val="FF0000"/>
                </a:solidFill>
              </a:rPr>
              <a:t>1</a:t>
            </a:r>
            <a:endParaRPr lang="en-US" altLang="en-US" i="1">
              <a:solidFill>
                <a:srgbClr val="FF0000"/>
              </a:solidFill>
            </a:endParaRPr>
          </a:p>
        </p:txBody>
      </p:sp>
      <p:sp>
        <p:nvSpPr>
          <p:cNvPr id="26630" name="Text Box 6"/>
          <p:cNvSpPr txBox="1">
            <a:spLocks noChangeArrowheads="1"/>
          </p:cNvSpPr>
          <p:nvPr/>
        </p:nvSpPr>
        <p:spPr bwMode="auto">
          <a:xfrm>
            <a:off x="4294188" y="5638800"/>
            <a:ext cx="555625" cy="519113"/>
          </a:xfrm>
          <a:prstGeom prst="rect">
            <a:avLst/>
          </a:prstGeom>
          <a:noFill/>
          <a:ln w="9525">
            <a:noFill/>
            <a:miter lim="800000"/>
            <a:headEnd/>
            <a:tailEnd/>
          </a:ln>
          <a:effectLst/>
        </p:spPr>
        <p:txBody>
          <a:bodyPr wrap="none">
            <a:spAutoFit/>
          </a:bodyPr>
          <a:lstStyle/>
          <a:p>
            <a:r>
              <a:rPr lang="en-US" altLang="en-US" i="1">
                <a:solidFill>
                  <a:schemeClr val="accent1"/>
                </a:solidFill>
              </a:rPr>
              <a:t>P</a:t>
            </a:r>
            <a:r>
              <a:rPr lang="en-US" altLang="en-US" baseline="-25000">
                <a:solidFill>
                  <a:schemeClr val="accent1"/>
                </a:solidFill>
              </a:rPr>
              <a:t>2</a:t>
            </a:r>
            <a:endParaRPr lang="en-US" altLang="en-US" i="1">
              <a:solidFill>
                <a:schemeClr val="accent1"/>
              </a:solidFill>
            </a:endParaRPr>
          </a:p>
        </p:txBody>
      </p:sp>
      <p:sp>
        <p:nvSpPr>
          <p:cNvPr id="26631" name="Text Box 7"/>
          <p:cNvSpPr txBox="1">
            <a:spLocks noChangeArrowheads="1"/>
          </p:cNvSpPr>
          <p:nvPr/>
        </p:nvSpPr>
        <p:spPr bwMode="auto">
          <a:xfrm>
            <a:off x="6745288" y="5638800"/>
            <a:ext cx="2398712" cy="519113"/>
          </a:xfrm>
          <a:prstGeom prst="rect">
            <a:avLst/>
          </a:prstGeom>
          <a:noFill/>
          <a:ln w="9525">
            <a:noFill/>
            <a:miter lim="800000"/>
            <a:headEnd/>
            <a:tailEnd/>
          </a:ln>
          <a:effectLst/>
        </p:spPr>
        <p:txBody>
          <a:bodyPr wrap="none">
            <a:spAutoFit/>
          </a:bodyPr>
          <a:lstStyle/>
          <a:p>
            <a:r>
              <a:rPr lang="en-US" altLang="en-US" i="1"/>
              <a:t>P</a:t>
            </a:r>
            <a:r>
              <a:rPr lang="en-US" altLang="en-US" baseline="-25000"/>
              <a:t>total</a:t>
            </a:r>
            <a:r>
              <a:rPr lang="en-US" altLang="en-US" i="1" baseline="-25000"/>
              <a:t> </a:t>
            </a:r>
            <a:r>
              <a:rPr lang="en-US" altLang="en-US" i="1"/>
              <a:t>= </a:t>
            </a:r>
            <a:r>
              <a:rPr lang="en-US" altLang="en-US" i="1">
                <a:solidFill>
                  <a:srgbClr val="FF0000"/>
                </a:solidFill>
              </a:rPr>
              <a:t>P</a:t>
            </a:r>
            <a:r>
              <a:rPr lang="en-US" altLang="en-US" baseline="-25000">
                <a:solidFill>
                  <a:srgbClr val="FF0000"/>
                </a:solidFill>
              </a:rPr>
              <a:t>1</a:t>
            </a:r>
            <a:r>
              <a:rPr lang="en-US" altLang="en-US"/>
              <a:t> + </a:t>
            </a:r>
            <a:r>
              <a:rPr lang="en-US" altLang="en-US" i="1">
                <a:solidFill>
                  <a:schemeClr val="accent1"/>
                </a:solidFill>
              </a:rPr>
              <a:t>P</a:t>
            </a:r>
            <a:r>
              <a:rPr lang="en-US" altLang="en-US" baseline="-25000">
                <a:solidFill>
                  <a:schemeClr val="accent1"/>
                </a:solidFill>
              </a:rPr>
              <a:t>2</a:t>
            </a:r>
            <a:endParaRPr lang="en-US" altLang="en-US" i="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1+#ppt_w/2"/>
                                          </p:val>
                                        </p:tav>
                                        <p:tav tm="100000">
                                          <p:val>
                                            <p:strVal val="#ppt_x"/>
                                          </p:val>
                                        </p:tav>
                                      </p:tavLst>
                                    </p:anim>
                                    <p:anim calcmode="lin" valueType="num">
                                      <p:cBhvr additive="base">
                                        <p:cTn id="14"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ppt_w</p:attrName>
                                        </p:attrNameLst>
                                      </p:cBhvr>
                                      <p:tavLst>
                                        <p:tav tm="0">
                                          <p:val>
                                            <p:fltVal val="0"/>
                                          </p:val>
                                        </p:tav>
                                        <p:tav tm="100000">
                                          <p:val>
                                            <p:strVal val="#ppt_w"/>
                                          </p:val>
                                        </p:tav>
                                      </p:tavLst>
                                    </p:anim>
                                    <p:anim calcmode="lin" valueType="num">
                                      <p:cBhvr>
                                        <p:cTn id="20"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31"/>
                                        </p:tgtEl>
                                        <p:attrNameLst>
                                          <p:attrName>style.visibility</p:attrName>
                                        </p:attrNameLst>
                                      </p:cBhvr>
                                      <p:to>
                                        <p:strVal val="visible"/>
                                      </p:to>
                                    </p:set>
                                    <p:anim calcmode="lin" valueType="num">
                                      <p:cBhvr additive="base">
                                        <p:cTn id="25" dur="500" fill="hold"/>
                                        <p:tgtEl>
                                          <p:spTgt spid="26631"/>
                                        </p:tgtEl>
                                        <p:attrNameLst>
                                          <p:attrName>ppt_x</p:attrName>
                                        </p:attrNameLst>
                                      </p:cBhvr>
                                      <p:tavLst>
                                        <p:tav tm="0">
                                          <p:val>
                                            <p:strVal val="1+#ppt_w/2"/>
                                          </p:val>
                                        </p:tav>
                                        <p:tav tm="100000">
                                          <p:val>
                                            <p:strVal val="#ppt_x"/>
                                          </p:val>
                                        </p:tav>
                                      </p:tavLst>
                                    </p:anim>
                                    <p:anim calcmode="lin" valueType="num">
                                      <p:cBhvr additive="base">
                                        <p:cTn id="26"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P spid="26630" grpId="0" autoUpdateAnimBg="0"/>
      <p:bldP spid="26631"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90650" y="15875"/>
            <a:ext cx="6386513" cy="579438"/>
          </a:xfrm>
          <a:prstGeom prst="rect">
            <a:avLst/>
          </a:prstGeom>
          <a:noFill/>
          <a:ln w="9525">
            <a:noFill/>
            <a:miter lim="800000"/>
            <a:headEnd/>
            <a:tailEnd/>
          </a:ln>
          <a:effectLst/>
        </p:spPr>
        <p:txBody>
          <a:bodyPr wrap="none">
            <a:spAutoFit/>
          </a:bodyPr>
          <a:lstStyle/>
          <a:p>
            <a:r>
              <a:rPr lang="en-US" altLang="en-US" sz="3200"/>
              <a:t>Kinetic Molecular Theory of Gases</a:t>
            </a:r>
          </a:p>
        </p:txBody>
      </p:sp>
      <p:sp>
        <p:nvSpPr>
          <p:cNvPr id="31747" name="Text Box 3"/>
          <p:cNvSpPr txBox="1">
            <a:spLocks noChangeArrowheads="1"/>
          </p:cNvSpPr>
          <p:nvPr/>
        </p:nvSpPr>
        <p:spPr bwMode="auto">
          <a:xfrm>
            <a:off x="152400" y="914400"/>
            <a:ext cx="8763000" cy="5021263"/>
          </a:xfrm>
          <a:prstGeom prst="rect">
            <a:avLst/>
          </a:prstGeom>
          <a:noFill/>
          <a:ln w="9525">
            <a:noFill/>
            <a:miter lim="800000"/>
            <a:headEnd/>
            <a:tailEnd/>
          </a:ln>
          <a:effectLst/>
        </p:spPr>
        <p:txBody>
          <a:bodyPr>
            <a:spAutoFit/>
          </a:bodyPr>
          <a:lstStyle/>
          <a:p>
            <a:pPr marL="457200" indent="-457200" algn="l">
              <a:spcBef>
                <a:spcPct val="50000"/>
              </a:spcBef>
              <a:buFontTx/>
              <a:buAutoNum type="arabicPeriod"/>
            </a:pPr>
            <a:r>
              <a:rPr lang="en-US" altLang="en-US" sz="2400"/>
              <a:t>A gas is composed of molecules that are separated from each other by distances far greater than their own dimensions.  The molecules can be considered to be </a:t>
            </a:r>
            <a:r>
              <a:rPr lang="en-US" altLang="en-US" sz="2400" i="1"/>
              <a:t>points</a:t>
            </a:r>
            <a:r>
              <a:rPr lang="en-US" altLang="en-US" sz="2400"/>
              <a:t>; that is, they possess mass but have negligible volume.</a:t>
            </a:r>
          </a:p>
          <a:p>
            <a:pPr marL="457200" indent="-457200" algn="l">
              <a:spcBef>
                <a:spcPct val="50000"/>
              </a:spcBef>
              <a:buFontTx/>
              <a:buAutoNum type="arabicPeriod"/>
            </a:pPr>
            <a:r>
              <a:rPr lang="en-US" altLang="en-US" sz="2400"/>
              <a:t>Gas molecules are in constant motion in random directions.  Collisions among molecules are perfectly elastic.</a:t>
            </a:r>
          </a:p>
          <a:p>
            <a:pPr marL="457200" indent="-457200" algn="l">
              <a:spcBef>
                <a:spcPct val="50000"/>
              </a:spcBef>
              <a:buFontTx/>
              <a:buAutoNum type="arabicPeriod"/>
            </a:pPr>
            <a:r>
              <a:rPr lang="en-US" altLang="en-US" sz="2400"/>
              <a:t>Gas molecules exert neither attractive nor repulsive forces on one another.</a:t>
            </a:r>
          </a:p>
          <a:p>
            <a:pPr marL="457200" indent="-457200" algn="l">
              <a:spcBef>
                <a:spcPct val="50000"/>
              </a:spcBef>
              <a:buFontTx/>
              <a:buAutoNum type="arabicPeriod"/>
            </a:pPr>
            <a:r>
              <a:rPr lang="en-US" altLang="en-US" sz="2400"/>
              <a:t>The average kinetic energy of the molecules is proportional to the temperature of the gas in kelvins.  Any two gases at the same temperature will have the same average 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85938" y="15875"/>
            <a:ext cx="5597525" cy="579438"/>
          </a:xfrm>
          <a:prstGeom prst="rect">
            <a:avLst/>
          </a:prstGeom>
          <a:noFill/>
          <a:ln w="9525">
            <a:noFill/>
            <a:miter lim="800000"/>
            <a:headEnd/>
            <a:tailEnd/>
          </a:ln>
          <a:effectLst/>
        </p:spPr>
        <p:txBody>
          <a:bodyPr wrap="none">
            <a:spAutoFit/>
          </a:bodyPr>
          <a:lstStyle/>
          <a:p>
            <a:r>
              <a:rPr lang="en-US" altLang="en-US" sz="3200"/>
              <a:t>Kinetic theory of gases and …</a:t>
            </a:r>
          </a:p>
        </p:txBody>
      </p:sp>
      <p:sp>
        <p:nvSpPr>
          <p:cNvPr id="32771" name="Text Box 3"/>
          <p:cNvSpPr txBox="1">
            <a:spLocks noChangeArrowheads="1"/>
          </p:cNvSpPr>
          <p:nvPr/>
        </p:nvSpPr>
        <p:spPr bwMode="auto">
          <a:xfrm>
            <a:off x="152400" y="838200"/>
            <a:ext cx="8686800" cy="5307013"/>
          </a:xfrm>
          <a:prstGeom prst="rect">
            <a:avLst/>
          </a:prstGeom>
          <a:noFill/>
          <a:ln w="9525">
            <a:noFill/>
            <a:miter lim="800000"/>
            <a:headEnd/>
            <a:tailEnd/>
          </a:ln>
          <a:effectLst/>
        </p:spPr>
        <p:txBody>
          <a:bodyPr>
            <a:spAutoFit/>
          </a:bodyPr>
          <a:lstStyle/>
          <a:p>
            <a:pPr marL="457200" indent="-457200" algn="l">
              <a:spcBef>
                <a:spcPct val="50000"/>
              </a:spcBef>
              <a:buFontTx/>
              <a:buChar char="•"/>
            </a:pPr>
            <a:r>
              <a:rPr lang="en-US" altLang="en-US"/>
              <a:t>Compressibility of Gases</a:t>
            </a:r>
          </a:p>
          <a:p>
            <a:pPr marL="457200" indent="-457200" algn="l">
              <a:spcBef>
                <a:spcPct val="50000"/>
              </a:spcBef>
              <a:buFontTx/>
              <a:buChar char="•"/>
            </a:pPr>
            <a:r>
              <a:rPr lang="en-US" altLang="en-US"/>
              <a:t>Boyle’s Law</a:t>
            </a:r>
          </a:p>
          <a:p>
            <a:pPr marL="1371600" lvl="2" indent="-457200" algn="l">
              <a:spcBef>
                <a:spcPct val="50000"/>
              </a:spcBef>
            </a:pPr>
            <a:r>
              <a:rPr lang="en-US" altLang="en-US" sz="2400" i="1"/>
              <a:t>P</a:t>
            </a:r>
            <a:r>
              <a:rPr lang="en-US" altLang="en-US" sz="2400"/>
              <a:t> </a:t>
            </a:r>
            <a:r>
              <a:rPr lang="en-US" altLang="en-US" sz="2400">
                <a:latin typeface="Symbol" pitchFamily="18" charset="2"/>
              </a:rPr>
              <a:t>a</a:t>
            </a:r>
            <a:r>
              <a:rPr lang="en-US" altLang="en-US" sz="2400"/>
              <a:t> collision rate with wall</a:t>
            </a:r>
          </a:p>
          <a:p>
            <a:pPr marL="1371600" lvl="2" indent="-457200" algn="l">
              <a:lnSpc>
                <a:spcPct val="60000"/>
              </a:lnSpc>
              <a:spcBef>
                <a:spcPct val="50000"/>
              </a:spcBef>
            </a:pPr>
            <a:r>
              <a:rPr lang="en-US" altLang="en-US" sz="2400"/>
              <a:t>Collision rate </a:t>
            </a:r>
            <a:r>
              <a:rPr lang="en-US" altLang="en-US" sz="2400">
                <a:latin typeface="Symbol" pitchFamily="18" charset="2"/>
              </a:rPr>
              <a:t>a</a:t>
            </a:r>
            <a:r>
              <a:rPr lang="en-US" altLang="en-US" sz="2400"/>
              <a:t> number density</a:t>
            </a:r>
          </a:p>
          <a:p>
            <a:pPr marL="1371600" lvl="2" indent="-457200" algn="l">
              <a:lnSpc>
                <a:spcPct val="60000"/>
              </a:lnSpc>
              <a:spcBef>
                <a:spcPct val="50000"/>
              </a:spcBef>
            </a:pPr>
            <a:r>
              <a:rPr lang="en-US" altLang="en-US" sz="2400"/>
              <a:t>Number density </a:t>
            </a:r>
            <a:r>
              <a:rPr lang="en-US" altLang="en-US" sz="2400">
                <a:latin typeface="Symbol" pitchFamily="18" charset="2"/>
              </a:rPr>
              <a:t>a</a:t>
            </a:r>
            <a:r>
              <a:rPr lang="en-US" altLang="en-US" sz="2400"/>
              <a:t> 1/</a:t>
            </a:r>
            <a:r>
              <a:rPr lang="en-US" altLang="en-US" sz="2400" i="1"/>
              <a:t>V</a:t>
            </a:r>
          </a:p>
          <a:p>
            <a:pPr marL="1371600" lvl="2" indent="-457200" algn="l">
              <a:lnSpc>
                <a:spcPct val="60000"/>
              </a:lnSpc>
              <a:spcBef>
                <a:spcPct val="50000"/>
              </a:spcBef>
            </a:pPr>
            <a:r>
              <a:rPr lang="en-US" altLang="en-US" sz="2400" i="1"/>
              <a:t>P</a:t>
            </a:r>
            <a:r>
              <a:rPr lang="en-US" altLang="en-US" sz="2400"/>
              <a:t> </a:t>
            </a:r>
            <a:r>
              <a:rPr lang="en-US" altLang="en-US" sz="2400">
                <a:latin typeface="Symbol" pitchFamily="18" charset="2"/>
              </a:rPr>
              <a:t>a</a:t>
            </a:r>
            <a:r>
              <a:rPr lang="en-US" altLang="en-US" sz="2400"/>
              <a:t> 1/</a:t>
            </a:r>
            <a:r>
              <a:rPr lang="en-US" altLang="en-US" sz="2400" i="1"/>
              <a:t>V</a:t>
            </a:r>
          </a:p>
          <a:p>
            <a:pPr marL="457200" indent="-457200" algn="l">
              <a:spcBef>
                <a:spcPct val="50000"/>
              </a:spcBef>
              <a:buFontTx/>
              <a:buChar char="•"/>
            </a:pPr>
            <a:r>
              <a:rPr lang="en-US" altLang="en-US"/>
              <a:t>Charles’ Law</a:t>
            </a:r>
          </a:p>
          <a:p>
            <a:pPr marL="1371600" lvl="2" indent="-457200" algn="l">
              <a:lnSpc>
                <a:spcPct val="70000"/>
              </a:lnSpc>
              <a:spcBef>
                <a:spcPct val="50000"/>
              </a:spcBef>
            </a:pPr>
            <a:r>
              <a:rPr lang="en-US" altLang="en-US" sz="2400" i="1"/>
              <a:t>P</a:t>
            </a:r>
            <a:r>
              <a:rPr lang="en-US" altLang="en-US" sz="2400"/>
              <a:t> </a:t>
            </a:r>
            <a:r>
              <a:rPr lang="en-US" altLang="en-US" sz="2400">
                <a:latin typeface="Symbol" pitchFamily="18" charset="2"/>
              </a:rPr>
              <a:t>a</a:t>
            </a:r>
            <a:r>
              <a:rPr lang="en-US" altLang="en-US" sz="2400"/>
              <a:t> collision rate with wall</a:t>
            </a:r>
          </a:p>
          <a:p>
            <a:pPr marL="1371600" lvl="2" indent="-457200" algn="l">
              <a:lnSpc>
                <a:spcPct val="70000"/>
              </a:lnSpc>
              <a:spcBef>
                <a:spcPct val="50000"/>
              </a:spcBef>
            </a:pPr>
            <a:r>
              <a:rPr lang="en-US" altLang="en-US" sz="2400"/>
              <a:t>Collision rate </a:t>
            </a:r>
            <a:r>
              <a:rPr lang="en-US" altLang="en-US" sz="2400">
                <a:latin typeface="Symbol" pitchFamily="18" charset="2"/>
              </a:rPr>
              <a:t>a</a:t>
            </a:r>
            <a:r>
              <a:rPr lang="en-US" altLang="en-US" sz="2400"/>
              <a:t> average kinetic energy of gas molecules</a:t>
            </a:r>
          </a:p>
          <a:p>
            <a:pPr marL="1371600" lvl="2" indent="-457200" algn="l">
              <a:lnSpc>
                <a:spcPct val="70000"/>
              </a:lnSpc>
              <a:spcBef>
                <a:spcPct val="50000"/>
              </a:spcBef>
            </a:pPr>
            <a:r>
              <a:rPr lang="en-US" altLang="en-US" sz="2400"/>
              <a:t>Average kinetic energy </a:t>
            </a:r>
            <a:r>
              <a:rPr lang="en-US" altLang="en-US" sz="2400">
                <a:latin typeface="Symbol" pitchFamily="18" charset="2"/>
              </a:rPr>
              <a:t>a</a:t>
            </a:r>
            <a:r>
              <a:rPr lang="en-US" altLang="en-US" sz="2400"/>
              <a:t> </a:t>
            </a:r>
            <a:r>
              <a:rPr lang="en-US" altLang="en-US" sz="2400" i="1"/>
              <a:t>T</a:t>
            </a:r>
          </a:p>
          <a:p>
            <a:pPr marL="1371600" lvl="2" indent="-457200" algn="l">
              <a:lnSpc>
                <a:spcPct val="70000"/>
              </a:lnSpc>
              <a:spcBef>
                <a:spcPct val="50000"/>
              </a:spcBef>
            </a:pPr>
            <a:r>
              <a:rPr lang="en-US" altLang="en-US" sz="2400" i="1"/>
              <a:t>P</a:t>
            </a:r>
            <a:r>
              <a:rPr lang="en-US" altLang="en-US" sz="2400"/>
              <a:t> </a:t>
            </a:r>
            <a:r>
              <a:rPr lang="en-US" altLang="en-US" sz="2400">
                <a:latin typeface="Symbol" pitchFamily="18" charset="2"/>
              </a:rPr>
              <a:t>a</a:t>
            </a:r>
            <a:r>
              <a:rPr lang="en-US" altLang="en-US" sz="2400"/>
              <a:t> </a:t>
            </a:r>
            <a:r>
              <a:rPr lang="en-US" altLang="en-US" sz="2400" i="1"/>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771">
                                            <p:txEl>
                                              <p:pRg st="7" end="7"/>
                                            </p:txEl>
                                          </p:spTgt>
                                        </p:tgtEl>
                                        <p:attrNameLst>
                                          <p:attrName>style.visibility</p:attrName>
                                        </p:attrNameLst>
                                      </p:cBhvr>
                                      <p:to>
                                        <p:strVal val="visible"/>
                                      </p:to>
                                    </p:set>
                                    <p:anim calcmode="lin" valueType="num">
                                      <p:cBhvr additive="base">
                                        <p:cTn id="49"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771">
                                            <p:txEl>
                                              <p:pRg st="8" end="8"/>
                                            </p:txEl>
                                          </p:spTgt>
                                        </p:tgtEl>
                                        <p:attrNameLst>
                                          <p:attrName>style.visibility</p:attrName>
                                        </p:attrNameLst>
                                      </p:cBhvr>
                                      <p:to>
                                        <p:strVal val="visible"/>
                                      </p:to>
                                    </p:set>
                                    <p:anim calcmode="lin" valueType="num">
                                      <p:cBhvr additive="base">
                                        <p:cTn id="55" dur="500" fill="hold"/>
                                        <p:tgtEl>
                                          <p:spTgt spid="327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771">
                                            <p:txEl>
                                              <p:pRg st="9" end="9"/>
                                            </p:txEl>
                                          </p:spTgt>
                                        </p:tgtEl>
                                        <p:attrNameLst>
                                          <p:attrName>style.visibility</p:attrName>
                                        </p:attrNameLst>
                                      </p:cBhvr>
                                      <p:to>
                                        <p:strVal val="visible"/>
                                      </p:to>
                                    </p:set>
                                    <p:anim calcmode="lin" valueType="num">
                                      <p:cBhvr additive="base">
                                        <p:cTn id="61" dur="500" fill="hold"/>
                                        <p:tgtEl>
                                          <p:spTgt spid="327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7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771">
                                            <p:txEl>
                                              <p:pRg st="10" end="10"/>
                                            </p:txEl>
                                          </p:spTgt>
                                        </p:tgtEl>
                                        <p:attrNameLst>
                                          <p:attrName>style.visibility</p:attrName>
                                        </p:attrNameLst>
                                      </p:cBhvr>
                                      <p:to>
                                        <p:strVal val="visible"/>
                                      </p:to>
                                    </p:set>
                                    <p:anim calcmode="lin" valueType="num">
                                      <p:cBhvr additive="base">
                                        <p:cTn id="67" dur="500" fill="hold"/>
                                        <p:tgtEl>
                                          <p:spTgt spid="3277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7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625475"/>
            <a:ext cx="9144000" cy="56070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85938" y="15875"/>
            <a:ext cx="5597525" cy="579438"/>
          </a:xfrm>
          <a:prstGeom prst="rect">
            <a:avLst/>
          </a:prstGeom>
          <a:noFill/>
          <a:ln w="9525">
            <a:noFill/>
            <a:miter lim="800000"/>
            <a:headEnd/>
            <a:tailEnd/>
          </a:ln>
          <a:effectLst/>
        </p:spPr>
        <p:txBody>
          <a:bodyPr wrap="none">
            <a:spAutoFit/>
          </a:bodyPr>
          <a:lstStyle/>
          <a:p>
            <a:r>
              <a:rPr lang="en-US" altLang="en-US" sz="3200"/>
              <a:t>Kinetic theory of gases and …</a:t>
            </a:r>
          </a:p>
        </p:txBody>
      </p:sp>
      <p:sp>
        <p:nvSpPr>
          <p:cNvPr id="33795" name="Text Box 3"/>
          <p:cNvSpPr txBox="1">
            <a:spLocks noChangeArrowheads="1"/>
          </p:cNvSpPr>
          <p:nvPr/>
        </p:nvSpPr>
        <p:spPr bwMode="auto">
          <a:xfrm>
            <a:off x="152400" y="838200"/>
            <a:ext cx="8686800" cy="4629150"/>
          </a:xfrm>
          <a:prstGeom prst="rect">
            <a:avLst/>
          </a:prstGeom>
          <a:noFill/>
          <a:ln w="9525">
            <a:noFill/>
            <a:miter lim="800000"/>
            <a:headEnd/>
            <a:tailEnd/>
          </a:ln>
          <a:effectLst/>
        </p:spPr>
        <p:txBody>
          <a:bodyPr>
            <a:spAutoFit/>
          </a:bodyPr>
          <a:lstStyle/>
          <a:p>
            <a:pPr marL="457200" indent="-457200" algn="l">
              <a:spcBef>
                <a:spcPct val="50000"/>
              </a:spcBef>
              <a:buFontTx/>
              <a:buChar char="•"/>
            </a:pPr>
            <a:r>
              <a:rPr lang="en-US" altLang="en-US"/>
              <a:t>Avogadro’s Law</a:t>
            </a:r>
          </a:p>
          <a:p>
            <a:pPr marL="1371600" lvl="2" indent="-457200" algn="l">
              <a:spcBef>
                <a:spcPct val="50000"/>
              </a:spcBef>
            </a:pPr>
            <a:r>
              <a:rPr lang="en-US" altLang="en-US" sz="2400" i="1"/>
              <a:t>P</a:t>
            </a:r>
            <a:r>
              <a:rPr lang="en-US" altLang="en-US" sz="2400"/>
              <a:t> </a:t>
            </a:r>
            <a:r>
              <a:rPr lang="en-US" altLang="en-US" sz="2400">
                <a:latin typeface="Symbol" pitchFamily="18" charset="2"/>
              </a:rPr>
              <a:t>a</a:t>
            </a:r>
            <a:r>
              <a:rPr lang="en-US" altLang="en-US" sz="2400"/>
              <a:t> collision rate with wall</a:t>
            </a:r>
          </a:p>
          <a:p>
            <a:pPr marL="1371600" lvl="2" indent="-457200" algn="l">
              <a:lnSpc>
                <a:spcPct val="60000"/>
              </a:lnSpc>
              <a:spcBef>
                <a:spcPct val="50000"/>
              </a:spcBef>
            </a:pPr>
            <a:r>
              <a:rPr lang="en-US" altLang="en-US" sz="2400"/>
              <a:t>Collision rate </a:t>
            </a:r>
            <a:r>
              <a:rPr lang="en-US" altLang="en-US" sz="2400">
                <a:latin typeface="Symbol" pitchFamily="18" charset="2"/>
              </a:rPr>
              <a:t>a</a:t>
            </a:r>
            <a:r>
              <a:rPr lang="en-US" altLang="en-US" sz="2400"/>
              <a:t> number density</a:t>
            </a:r>
          </a:p>
          <a:p>
            <a:pPr marL="1371600" lvl="2" indent="-457200" algn="l">
              <a:lnSpc>
                <a:spcPct val="60000"/>
              </a:lnSpc>
              <a:spcBef>
                <a:spcPct val="50000"/>
              </a:spcBef>
            </a:pPr>
            <a:r>
              <a:rPr lang="en-US" altLang="en-US" sz="2400"/>
              <a:t>Number density </a:t>
            </a:r>
            <a:r>
              <a:rPr lang="en-US" altLang="en-US" sz="2400">
                <a:latin typeface="Symbol" pitchFamily="18" charset="2"/>
              </a:rPr>
              <a:t>a</a:t>
            </a:r>
            <a:r>
              <a:rPr lang="en-US" altLang="en-US" sz="2400"/>
              <a:t> </a:t>
            </a:r>
            <a:r>
              <a:rPr lang="en-US" altLang="en-US" sz="2400" i="1"/>
              <a:t>n</a:t>
            </a:r>
          </a:p>
          <a:p>
            <a:pPr marL="1371600" lvl="2" indent="-457200" algn="l">
              <a:lnSpc>
                <a:spcPct val="60000"/>
              </a:lnSpc>
              <a:spcBef>
                <a:spcPct val="50000"/>
              </a:spcBef>
            </a:pPr>
            <a:r>
              <a:rPr lang="en-US" altLang="en-US" sz="2400" i="1"/>
              <a:t>P</a:t>
            </a:r>
            <a:r>
              <a:rPr lang="en-US" altLang="en-US" sz="2400"/>
              <a:t> </a:t>
            </a:r>
            <a:r>
              <a:rPr lang="en-US" altLang="en-US" sz="2400">
                <a:latin typeface="Symbol" pitchFamily="18" charset="2"/>
              </a:rPr>
              <a:t>a</a:t>
            </a:r>
            <a:r>
              <a:rPr lang="en-US" altLang="en-US" sz="2400"/>
              <a:t> </a:t>
            </a:r>
            <a:r>
              <a:rPr lang="en-US" altLang="en-US" sz="2400" i="1"/>
              <a:t>n</a:t>
            </a:r>
          </a:p>
          <a:p>
            <a:pPr marL="457200" indent="-457200" algn="l">
              <a:spcBef>
                <a:spcPct val="50000"/>
              </a:spcBef>
              <a:buFontTx/>
              <a:buChar char="•"/>
            </a:pPr>
            <a:r>
              <a:rPr lang="en-US" altLang="en-US"/>
              <a:t>Dalton’s Law of Partial Pressures</a:t>
            </a:r>
          </a:p>
          <a:p>
            <a:pPr marL="1371600" lvl="2" indent="-457200" algn="l">
              <a:spcBef>
                <a:spcPct val="50000"/>
              </a:spcBef>
            </a:pPr>
            <a:r>
              <a:rPr lang="en-US" altLang="en-US" sz="2400"/>
              <a:t>Molecules do not attract or repel one another</a:t>
            </a:r>
          </a:p>
          <a:p>
            <a:pPr marL="1371600" lvl="2" indent="-457200" algn="l">
              <a:lnSpc>
                <a:spcPct val="80000"/>
              </a:lnSpc>
              <a:spcBef>
                <a:spcPct val="50000"/>
              </a:spcBef>
            </a:pPr>
            <a:r>
              <a:rPr lang="en-US" altLang="en-US" sz="2400" i="1"/>
              <a:t>P</a:t>
            </a:r>
            <a:r>
              <a:rPr lang="en-US" altLang="en-US" sz="2400"/>
              <a:t> exerted by one type of molecule is unaffected by the presence of another gas</a:t>
            </a:r>
            <a:endParaRPr lang="en-US" altLang="en-US" sz="2400" i="1"/>
          </a:p>
          <a:p>
            <a:pPr marL="1371600" lvl="2" indent="-457200" algn="l">
              <a:lnSpc>
                <a:spcPct val="60000"/>
              </a:lnSpc>
              <a:spcBef>
                <a:spcPct val="50000"/>
              </a:spcBef>
            </a:pPr>
            <a:r>
              <a:rPr lang="en-US" altLang="en-US" sz="2400" i="1"/>
              <a:t>P</a:t>
            </a:r>
            <a:r>
              <a:rPr lang="en-US" altLang="en-US" sz="2400" baseline="-25000"/>
              <a:t>total</a:t>
            </a:r>
            <a:r>
              <a:rPr lang="en-US" altLang="en-US" sz="2400"/>
              <a:t> = </a:t>
            </a:r>
            <a:r>
              <a:rPr lang="en-US" altLang="en-US" sz="2400">
                <a:latin typeface="Symbol" pitchFamily="18" charset="2"/>
              </a:rPr>
              <a:t>S</a:t>
            </a:r>
            <a:r>
              <a:rPr lang="en-US" altLang="en-US" sz="2400" i="1"/>
              <a:t>P</a:t>
            </a:r>
            <a:r>
              <a:rPr lang="en-US" altLang="en-US" sz="2400" baseline="-25000"/>
              <a:t>i</a:t>
            </a:r>
            <a:endParaRPr lang="en-US" altLang="en-US" sz="24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7" end="7"/>
                                            </p:txEl>
                                          </p:spTgt>
                                        </p:tgtEl>
                                        <p:attrNameLst>
                                          <p:attrName>style.visibility</p:attrName>
                                        </p:attrNameLst>
                                      </p:cBhvr>
                                      <p:to>
                                        <p:strVal val="visible"/>
                                      </p:to>
                                    </p:set>
                                    <p:anim calcmode="lin" valueType="num">
                                      <p:cBhvr additive="base">
                                        <p:cTn id="49" dur="5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795">
                                            <p:txEl>
                                              <p:pRg st="8" end="8"/>
                                            </p:txEl>
                                          </p:spTgt>
                                        </p:tgtEl>
                                        <p:attrNameLst>
                                          <p:attrName>style.visibility</p:attrName>
                                        </p:attrNameLst>
                                      </p:cBhvr>
                                      <p:to>
                                        <p:strVal val="visible"/>
                                      </p:to>
                                    </p:set>
                                    <p:anim calcmode="lin" valueType="num">
                                      <p:cBhvr additive="base">
                                        <p:cTn id="55" dur="5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658813"/>
            <a:ext cx="8382000" cy="2465387"/>
          </a:xfrm>
          <a:prstGeom prst="rect">
            <a:avLst/>
          </a:prstGeom>
          <a:noFill/>
          <a:ln w="9525">
            <a:noFill/>
            <a:miter lim="800000"/>
            <a:headEnd/>
            <a:tailEnd/>
          </a:ln>
          <a:effectLst/>
        </p:spPr>
        <p:txBody>
          <a:bodyPr>
            <a:spAutoFit/>
          </a:bodyPr>
          <a:lstStyle/>
          <a:p>
            <a:pPr marL="457200" indent="-457200">
              <a:spcBef>
                <a:spcPct val="50000"/>
              </a:spcBef>
              <a:buFontTx/>
              <a:buChar char="•"/>
            </a:pPr>
            <a:r>
              <a:rPr lang="en-US" altLang="en-US" sz="2400"/>
              <a:t>Gases assume the volume and shape of their containers.</a:t>
            </a:r>
          </a:p>
          <a:p>
            <a:pPr marL="457200" indent="-457200" algn="l">
              <a:spcBef>
                <a:spcPct val="50000"/>
              </a:spcBef>
              <a:buFontTx/>
              <a:buChar char="•"/>
            </a:pPr>
            <a:r>
              <a:rPr lang="en-US" altLang="en-US" sz="2400"/>
              <a:t>Gases are the most compressible state of matter.</a:t>
            </a:r>
          </a:p>
          <a:p>
            <a:pPr marL="457200" indent="-457200" algn="l">
              <a:spcBef>
                <a:spcPct val="50000"/>
              </a:spcBef>
              <a:buFontTx/>
              <a:buChar char="•"/>
            </a:pPr>
            <a:r>
              <a:rPr lang="en-US" altLang="en-US" sz="2400"/>
              <a:t>Gases will mix evenly and completely when confined to the same container.</a:t>
            </a:r>
          </a:p>
          <a:p>
            <a:pPr marL="457200" indent="-457200" algn="l">
              <a:spcBef>
                <a:spcPct val="50000"/>
              </a:spcBef>
              <a:buFontTx/>
              <a:buChar char="•"/>
            </a:pPr>
            <a:r>
              <a:rPr lang="en-US" altLang="en-US" sz="2400"/>
              <a:t>Gases have much lower densities than liquids and solids.</a:t>
            </a:r>
          </a:p>
        </p:txBody>
      </p:sp>
      <p:pic>
        <p:nvPicPr>
          <p:cNvPr id="5123" name="Picture 3" descr="C:\Chang Powerpoint\Figures\cng7ch05\cha56011_ma0501.jpeg"/>
          <p:cNvPicPr>
            <a:picLocks noChangeAspect="1" noChangeArrowheads="1"/>
          </p:cNvPicPr>
          <p:nvPr/>
        </p:nvPicPr>
        <p:blipFill>
          <a:blip r:embed="rId2" cstate="print"/>
          <a:srcRect/>
          <a:stretch>
            <a:fillRect/>
          </a:stretch>
        </p:blipFill>
        <p:spPr bwMode="auto">
          <a:xfrm>
            <a:off x="381000" y="3657600"/>
            <a:ext cx="2228850" cy="2895600"/>
          </a:xfrm>
          <a:prstGeom prst="rect">
            <a:avLst/>
          </a:prstGeom>
          <a:noFill/>
        </p:spPr>
      </p:pic>
      <p:pic>
        <p:nvPicPr>
          <p:cNvPr id="5125" name="Picture 5" descr="D:\mhp\Common\MSShared\Clipart\Standard\stddir4\PE03547_.wmf"/>
          <p:cNvPicPr>
            <a:picLocks noChangeAspect="1" noChangeArrowheads="1"/>
          </p:cNvPicPr>
          <p:nvPr/>
        </p:nvPicPr>
        <p:blipFill>
          <a:blip r:embed="rId3"/>
          <a:srcRect/>
          <a:stretch>
            <a:fillRect/>
          </a:stretch>
        </p:blipFill>
        <p:spPr bwMode="auto">
          <a:xfrm>
            <a:off x="6248400" y="3657600"/>
            <a:ext cx="1800225" cy="3009900"/>
          </a:xfrm>
          <a:prstGeom prst="rect">
            <a:avLst/>
          </a:prstGeom>
          <a:noFill/>
        </p:spPr>
      </p:pic>
      <p:sp>
        <p:nvSpPr>
          <p:cNvPr id="5126" name="Text Box 6"/>
          <p:cNvSpPr txBox="1">
            <a:spLocks noChangeArrowheads="1"/>
          </p:cNvSpPr>
          <p:nvPr/>
        </p:nvSpPr>
        <p:spPr bwMode="auto">
          <a:xfrm>
            <a:off x="1838325" y="65088"/>
            <a:ext cx="5486400" cy="519112"/>
          </a:xfrm>
          <a:prstGeom prst="rect">
            <a:avLst/>
          </a:prstGeom>
          <a:noFill/>
          <a:ln w="9525">
            <a:noFill/>
            <a:miter lim="800000"/>
            <a:headEnd/>
            <a:tailEnd/>
          </a:ln>
          <a:effectLst/>
        </p:spPr>
        <p:txBody>
          <a:bodyPr wrap="none">
            <a:spAutoFit/>
          </a:bodyPr>
          <a:lstStyle/>
          <a:p>
            <a:r>
              <a:rPr lang="en-US" altLang="en-US"/>
              <a:t>Physical Characteristics of Gases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additive="base">
                                        <p:cTn id="19"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2">
                                            <p:txEl>
                                              <p:pRg st="3" end="3"/>
                                            </p:txEl>
                                          </p:spTgt>
                                        </p:tgtEl>
                                        <p:attrNameLst>
                                          <p:attrName>style.visibility</p:attrName>
                                        </p:attrNameLst>
                                      </p:cBhvr>
                                      <p:to>
                                        <p:strVal val="visible"/>
                                      </p:to>
                                    </p:set>
                                    <p:anim calcmode="lin" valueType="num">
                                      <p:cBhvr additive="base">
                                        <p:cTn id="25"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81" name="Text Box 13"/>
          <p:cNvSpPr txBox="1">
            <a:spLocks noChangeArrowheads="1"/>
          </p:cNvSpPr>
          <p:nvPr/>
        </p:nvSpPr>
        <p:spPr bwMode="auto">
          <a:xfrm>
            <a:off x="1023938" y="3476625"/>
            <a:ext cx="2522537" cy="457200"/>
          </a:xfrm>
          <a:prstGeom prst="rect">
            <a:avLst/>
          </a:prstGeom>
          <a:noFill/>
          <a:ln w="9525">
            <a:noFill/>
            <a:miter lim="800000"/>
            <a:headEnd/>
            <a:tailEnd/>
          </a:ln>
          <a:effectLst/>
        </p:spPr>
        <p:txBody>
          <a:bodyPr wrap="none">
            <a:spAutoFit/>
          </a:bodyPr>
          <a:lstStyle/>
          <a:p>
            <a:r>
              <a:rPr lang="en-US" altLang="en-US" sz="2400" u="sng"/>
              <a:t>Units of Pressure</a:t>
            </a:r>
          </a:p>
        </p:txBody>
      </p:sp>
      <p:sp>
        <p:nvSpPr>
          <p:cNvPr id="7182" name="Text Box 14"/>
          <p:cNvSpPr txBox="1">
            <a:spLocks noChangeArrowheads="1"/>
          </p:cNvSpPr>
          <p:nvPr/>
        </p:nvSpPr>
        <p:spPr bwMode="auto">
          <a:xfrm>
            <a:off x="152400" y="4086225"/>
            <a:ext cx="4267200" cy="1552575"/>
          </a:xfrm>
          <a:prstGeom prst="rect">
            <a:avLst/>
          </a:prstGeom>
          <a:noFill/>
          <a:ln w="9525">
            <a:noFill/>
            <a:miter lim="800000"/>
            <a:headEnd/>
            <a:tailEnd/>
          </a:ln>
          <a:effectLst/>
        </p:spPr>
        <p:txBody>
          <a:bodyPr>
            <a:spAutoFit/>
          </a:bodyPr>
          <a:lstStyle/>
          <a:p>
            <a:pPr algn="l">
              <a:spcBef>
                <a:spcPct val="50000"/>
              </a:spcBef>
            </a:pPr>
            <a:r>
              <a:rPr lang="en-US" altLang="en-US" sz="2400"/>
              <a:t>1 pascal (Pa) = 1 N/m</a:t>
            </a:r>
            <a:r>
              <a:rPr lang="en-US" altLang="en-US" sz="2400" baseline="30000"/>
              <a:t>2</a:t>
            </a:r>
            <a:endParaRPr lang="en-US" altLang="en-US" sz="2400"/>
          </a:p>
          <a:p>
            <a:pPr algn="l">
              <a:spcBef>
                <a:spcPct val="50000"/>
              </a:spcBef>
            </a:pPr>
            <a:r>
              <a:rPr lang="en-US" altLang="en-US" sz="2400"/>
              <a:t>1 atm = 760 mmHg = 760 torr</a:t>
            </a:r>
          </a:p>
          <a:p>
            <a:pPr algn="l">
              <a:spcBef>
                <a:spcPct val="50000"/>
              </a:spcBef>
            </a:pPr>
            <a:r>
              <a:rPr lang="en-US" altLang="en-US" sz="2400"/>
              <a:t>1 atm = 101,325 Pa</a:t>
            </a:r>
          </a:p>
        </p:txBody>
      </p:sp>
      <p:grpSp>
        <p:nvGrpSpPr>
          <p:cNvPr id="7186" name="Group 18"/>
          <p:cNvGrpSpPr>
            <a:grpSpLocks/>
          </p:cNvGrpSpPr>
          <p:nvPr/>
        </p:nvGrpSpPr>
        <p:grpSpPr bwMode="auto">
          <a:xfrm>
            <a:off x="5000625" y="381000"/>
            <a:ext cx="3838575" cy="6248400"/>
            <a:chOff x="3150" y="240"/>
            <a:chExt cx="2418" cy="3936"/>
          </a:xfrm>
        </p:grpSpPr>
        <p:pic>
          <p:nvPicPr>
            <p:cNvPr id="7180" name="Picture 12" descr="C:\Chang Powerpoint\Figures\cng7ch05\cha56011_0503.jpeg"/>
            <p:cNvPicPr>
              <a:picLocks noChangeAspect="1" noChangeArrowheads="1"/>
            </p:cNvPicPr>
            <p:nvPr/>
          </p:nvPicPr>
          <p:blipFill>
            <a:blip r:embed="rId2"/>
            <a:srcRect/>
            <a:stretch>
              <a:fillRect/>
            </a:stretch>
          </p:blipFill>
          <p:spPr bwMode="auto">
            <a:xfrm>
              <a:off x="3150" y="240"/>
              <a:ext cx="2418" cy="3648"/>
            </a:xfrm>
            <a:prstGeom prst="rect">
              <a:avLst/>
            </a:prstGeom>
            <a:noFill/>
          </p:spPr>
        </p:pic>
        <p:sp>
          <p:nvSpPr>
            <p:cNvPr id="7185" name="Text Box 17"/>
            <p:cNvSpPr txBox="1">
              <a:spLocks noChangeArrowheads="1"/>
            </p:cNvSpPr>
            <p:nvPr/>
          </p:nvSpPr>
          <p:spPr bwMode="auto">
            <a:xfrm>
              <a:off x="3712" y="3888"/>
              <a:ext cx="1013" cy="288"/>
            </a:xfrm>
            <a:prstGeom prst="rect">
              <a:avLst/>
            </a:prstGeom>
            <a:noFill/>
            <a:ln w="9525">
              <a:noFill/>
              <a:miter lim="800000"/>
              <a:headEnd/>
              <a:tailEnd/>
            </a:ln>
            <a:effectLst/>
          </p:spPr>
          <p:txBody>
            <a:bodyPr wrap="none">
              <a:spAutoFit/>
            </a:bodyPr>
            <a:lstStyle/>
            <a:p>
              <a:r>
                <a:rPr lang="en-US" altLang="en-US" sz="2400"/>
                <a:t>Barometer</a:t>
              </a:r>
            </a:p>
          </p:txBody>
        </p:sp>
      </p:grpSp>
      <p:sp>
        <p:nvSpPr>
          <p:cNvPr id="7176" name="Text Box 8"/>
          <p:cNvSpPr txBox="1">
            <a:spLocks noChangeArrowheads="1"/>
          </p:cNvSpPr>
          <p:nvPr/>
        </p:nvSpPr>
        <p:spPr bwMode="auto">
          <a:xfrm>
            <a:off x="581025" y="1906588"/>
            <a:ext cx="2014538" cy="519112"/>
          </a:xfrm>
          <a:prstGeom prst="rect">
            <a:avLst/>
          </a:prstGeom>
          <a:noFill/>
          <a:ln w="9525">
            <a:noFill/>
            <a:miter lim="800000"/>
            <a:headEnd/>
            <a:tailEnd/>
          </a:ln>
          <a:effectLst/>
        </p:spPr>
        <p:txBody>
          <a:bodyPr wrap="none">
            <a:spAutoFit/>
          </a:bodyPr>
          <a:lstStyle/>
          <a:p>
            <a:pPr algn="l"/>
            <a:r>
              <a:rPr lang="en-US" altLang="en-US"/>
              <a:t>Pressure = </a:t>
            </a:r>
          </a:p>
        </p:txBody>
      </p:sp>
      <p:grpSp>
        <p:nvGrpSpPr>
          <p:cNvPr id="7195" name="Group 27"/>
          <p:cNvGrpSpPr>
            <a:grpSpLocks/>
          </p:cNvGrpSpPr>
          <p:nvPr/>
        </p:nvGrpSpPr>
        <p:grpSpPr bwMode="auto">
          <a:xfrm>
            <a:off x="2562225" y="285750"/>
            <a:ext cx="2586038" cy="2457450"/>
            <a:chOff x="1614" y="180"/>
            <a:chExt cx="1629" cy="1548"/>
          </a:xfrm>
        </p:grpSpPr>
        <p:pic>
          <p:nvPicPr>
            <p:cNvPr id="7191" name="Picture 23" descr="D:\mhp\Common\MSShared\Clipart\std4prem\std4dir5\BS00936_.wmf"/>
            <p:cNvPicPr>
              <a:picLocks noChangeAspect="1" noChangeArrowheads="1"/>
            </p:cNvPicPr>
            <p:nvPr/>
          </p:nvPicPr>
          <p:blipFill>
            <a:blip r:embed="rId3"/>
            <a:srcRect l="26614" t="26360" r="34804" b="23723"/>
            <a:stretch>
              <a:fillRect/>
            </a:stretch>
          </p:blipFill>
          <p:spPr bwMode="auto">
            <a:xfrm>
              <a:off x="2515" y="180"/>
              <a:ext cx="728" cy="732"/>
            </a:xfrm>
            <a:prstGeom prst="rect">
              <a:avLst/>
            </a:prstGeom>
            <a:noFill/>
            <a:ln w="9525">
              <a:noFill/>
              <a:miter lim="800000"/>
              <a:headEnd/>
              <a:tailEnd/>
            </a:ln>
          </p:spPr>
        </p:pic>
        <p:grpSp>
          <p:nvGrpSpPr>
            <p:cNvPr id="7194" name="Group 26"/>
            <p:cNvGrpSpPr>
              <a:grpSpLocks/>
            </p:cNvGrpSpPr>
            <p:nvPr/>
          </p:nvGrpSpPr>
          <p:grpSpPr bwMode="auto">
            <a:xfrm>
              <a:off x="1614" y="864"/>
              <a:ext cx="1506" cy="864"/>
              <a:chOff x="1614" y="864"/>
              <a:chExt cx="1506" cy="864"/>
            </a:xfrm>
          </p:grpSpPr>
          <p:grpSp>
            <p:nvGrpSpPr>
              <p:cNvPr id="7179" name="Group 11"/>
              <p:cNvGrpSpPr>
                <a:grpSpLocks/>
              </p:cNvGrpSpPr>
              <p:nvPr/>
            </p:nvGrpSpPr>
            <p:grpSpPr bwMode="auto">
              <a:xfrm>
                <a:off x="1614" y="1070"/>
                <a:ext cx="690" cy="562"/>
                <a:chOff x="1488" y="1110"/>
                <a:chExt cx="690" cy="562"/>
              </a:xfrm>
            </p:grpSpPr>
            <p:sp>
              <p:nvSpPr>
                <p:cNvPr id="7173" name="Text Box 5"/>
                <p:cNvSpPr txBox="1">
                  <a:spLocks noChangeArrowheads="1"/>
                </p:cNvSpPr>
                <p:nvPr/>
              </p:nvSpPr>
              <p:spPr bwMode="auto">
                <a:xfrm>
                  <a:off x="1488" y="1110"/>
                  <a:ext cx="690" cy="327"/>
                </a:xfrm>
                <a:prstGeom prst="rect">
                  <a:avLst/>
                </a:prstGeom>
                <a:noFill/>
                <a:ln w="9525">
                  <a:noFill/>
                  <a:miter lim="800000"/>
                  <a:headEnd/>
                  <a:tailEnd/>
                </a:ln>
                <a:effectLst/>
              </p:spPr>
              <p:txBody>
                <a:bodyPr wrap="none">
                  <a:spAutoFit/>
                </a:bodyPr>
                <a:lstStyle/>
                <a:p>
                  <a:pPr algn="l"/>
                  <a:r>
                    <a:rPr lang="en-US" altLang="en-US">
                      <a:solidFill>
                        <a:schemeClr val="accent2"/>
                      </a:solidFill>
                    </a:rPr>
                    <a:t>Force</a:t>
                  </a:r>
                </a:p>
              </p:txBody>
            </p:sp>
            <p:sp>
              <p:nvSpPr>
                <p:cNvPr id="7174" name="Text Box 6"/>
                <p:cNvSpPr txBox="1">
                  <a:spLocks noChangeArrowheads="1"/>
                </p:cNvSpPr>
                <p:nvPr/>
              </p:nvSpPr>
              <p:spPr bwMode="auto">
                <a:xfrm>
                  <a:off x="1523" y="1345"/>
                  <a:ext cx="590" cy="327"/>
                </a:xfrm>
                <a:prstGeom prst="rect">
                  <a:avLst/>
                </a:prstGeom>
                <a:noFill/>
                <a:ln w="9525">
                  <a:noFill/>
                  <a:miter lim="800000"/>
                  <a:headEnd/>
                  <a:tailEnd/>
                </a:ln>
                <a:effectLst/>
              </p:spPr>
              <p:txBody>
                <a:bodyPr wrap="none">
                  <a:spAutoFit/>
                </a:bodyPr>
                <a:lstStyle/>
                <a:p>
                  <a:pPr algn="l"/>
                  <a:r>
                    <a:rPr lang="en-US" altLang="en-US">
                      <a:solidFill>
                        <a:srgbClr val="FF0000"/>
                      </a:solidFill>
                    </a:rPr>
                    <a:t>Area</a:t>
                  </a:r>
                </a:p>
              </p:txBody>
            </p:sp>
            <p:sp>
              <p:nvSpPr>
                <p:cNvPr id="7177" name="Line 9"/>
                <p:cNvSpPr>
                  <a:spLocks noChangeShapeType="1"/>
                </p:cNvSpPr>
                <p:nvPr/>
              </p:nvSpPr>
              <p:spPr bwMode="auto">
                <a:xfrm>
                  <a:off x="1506" y="1405"/>
                  <a:ext cx="624" cy="0"/>
                </a:xfrm>
                <a:prstGeom prst="line">
                  <a:avLst/>
                </a:prstGeom>
                <a:noFill/>
                <a:ln w="38100">
                  <a:solidFill>
                    <a:schemeClr val="tx1"/>
                  </a:solidFill>
                  <a:round/>
                  <a:headEnd/>
                  <a:tailEnd/>
                </a:ln>
                <a:effectLst/>
              </p:spPr>
              <p:txBody>
                <a:bodyPr/>
                <a:lstStyle/>
                <a:p>
                  <a:endParaRPr lang="en-US"/>
                </a:p>
              </p:txBody>
            </p:sp>
          </p:grpSp>
          <p:grpSp>
            <p:nvGrpSpPr>
              <p:cNvPr id="7193" name="Group 25"/>
              <p:cNvGrpSpPr>
                <a:grpSpLocks/>
              </p:cNvGrpSpPr>
              <p:nvPr/>
            </p:nvGrpSpPr>
            <p:grpSpPr bwMode="auto">
              <a:xfrm>
                <a:off x="2640" y="864"/>
                <a:ext cx="480" cy="864"/>
                <a:chOff x="2640" y="864"/>
                <a:chExt cx="480" cy="864"/>
              </a:xfrm>
            </p:grpSpPr>
            <p:sp>
              <p:nvSpPr>
                <p:cNvPr id="7188" name="Oval 20"/>
                <p:cNvSpPr>
                  <a:spLocks noChangeArrowheads="1"/>
                </p:cNvSpPr>
                <p:nvPr/>
              </p:nvSpPr>
              <p:spPr bwMode="auto">
                <a:xfrm>
                  <a:off x="2640" y="1440"/>
                  <a:ext cx="480" cy="288"/>
                </a:xfrm>
                <a:prstGeom prst="ellipse">
                  <a:avLst/>
                </a:prstGeom>
                <a:solidFill>
                  <a:srgbClr val="FF0000"/>
                </a:solidFill>
                <a:ln w="9525">
                  <a:noFill/>
                  <a:round/>
                  <a:headEnd/>
                  <a:tailEnd/>
                </a:ln>
                <a:effectLst/>
              </p:spPr>
              <p:txBody>
                <a:bodyPr wrap="none" anchor="ctr"/>
                <a:lstStyle/>
                <a:p>
                  <a:endParaRPr lang="en-US"/>
                </a:p>
              </p:txBody>
            </p:sp>
            <p:sp>
              <p:nvSpPr>
                <p:cNvPr id="7187" name="Line 19"/>
                <p:cNvSpPr>
                  <a:spLocks noChangeShapeType="1"/>
                </p:cNvSpPr>
                <p:nvPr/>
              </p:nvSpPr>
              <p:spPr bwMode="auto">
                <a:xfrm>
                  <a:off x="2880" y="864"/>
                  <a:ext cx="0" cy="672"/>
                </a:xfrm>
                <a:prstGeom prst="line">
                  <a:avLst/>
                </a:prstGeom>
                <a:noFill/>
                <a:ln w="76200">
                  <a:solidFill>
                    <a:schemeClr val="tx1"/>
                  </a:solidFill>
                  <a:round/>
                  <a:headEnd/>
                  <a:tailEnd type="triangle" w="med" len="med"/>
                </a:ln>
                <a:effectLst/>
              </p:spPr>
              <p:txBody>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1"/>
                                        </p:tgtEl>
                                        <p:attrNameLst>
                                          <p:attrName>style.visibility</p:attrName>
                                        </p:attrNameLst>
                                      </p:cBhvr>
                                      <p:to>
                                        <p:strVal val="visible"/>
                                      </p:to>
                                    </p:set>
                                    <p:anim calcmode="lin" valueType="num">
                                      <p:cBhvr additive="base">
                                        <p:cTn id="13" dur="500" fill="hold"/>
                                        <p:tgtEl>
                                          <p:spTgt spid="7181"/>
                                        </p:tgtEl>
                                        <p:attrNameLst>
                                          <p:attrName>ppt_x</p:attrName>
                                        </p:attrNameLst>
                                      </p:cBhvr>
                                      <p:tavLst>
                                        <p:tav tm="0">
                                          <p:val>
                                            <p:strVal val="0-#ppt_w/2"/>
                                          </p:val>
                                        </p:tav>
                                        <p:tav tm="100000">
                                          <p:val>
                                            <p:strVal val="#ppt_x"/>
                                          </p:val>
                                        </p:tav>
                                      </p:tavLst>
                                    </p:anim>
                                    <p:anim calcmode="lin" valueType="num">
                                      <p:cBhvr additive="base">
                                        <p:cTn id="14"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82">
                                            <p:txEl>
                                              <p:pRg st="0" end="0"/>
                                            </p:txEl>
                                          </p:spTgt>
                                        </p:tgtEl>
                                        <p:attrNameLst>
                                          <p:attrName>style.visibility</p:attrName>
                                        </p:attrNameLst>
                                      </p:cBhvr>
                                      <p:to>
                                        <p:strVal val="visible"/>
                                      </p:to>
                                    </p:set>
                                    <p:anim calcmode="lin" valueType="num">
                                      <p:cBhvr additive="base">
                                        <p:cTn id="19" dur="500" fill="hold"/>
                                        <p:tgtEl>
                                          <p:spTgt spid="718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2">
                                            <p:txEl>
                                              <p:pRg st="1" end="1"/>
                                            </p:txEl>
                                          </p:spTgt>
                                        </p:tgtEl>
                                        <p:attrNameLst>
                                          <p:attrName>style.visibility</p:attrName>
                                        </p:attrNameLst>
                                      </p:cBhvr>
                                      <p:to>
                                        <p:strVal val="visible"/>
                                      </p:to>
                                    </p:set>
                                    <p:anim calcmode="lin" valueType="num">
                                      <p:cBhvr additive="base">
                                        <p:cTn id="25" dur="500" fill="hold"/>
                                        <p:tgtEl>
                                          <p:spTgt spid="718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2">
                                            <p:txEl>
                                              <p:pRg st="2" end="2"/>
                                            </p:txEl>
                                          </p:spTgt>
                                        </p:tgtEl>
                                        <p:attrNameLst>
                                          <p:attrName>style.visibility</p:attrName>
                                        </p:attrNameLst>
                                      </p:cBhvr>
                                      <p:to>
                                        <p:strVal val="visible"/>
                                      </p:to>
                                    </p:set>
                                    <p:anim calcmode="lin" valueType="num">
                                      <p:cBhvr additive="base">
                                        <p:cTn id="31"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P spid="7182"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a:srcRect t="6001" b="14001"/>
          <a:stretch>
            <a:fillRect/>
          </a:stretch>
        </p:blipFill>
        <p:spPr bwMode="auto">
          <a:xfrm>
            <a:off x="4763" y="152400"/>
            <a:ext cx="9120187" cy="5448300"/>
          </a:xfrm>
          <a:prstGeom prst="rect">
            <a:avLst/>
          </a:prstGeom>
          <a:noFill/>
          <a:ln w="12700">
            <a:noFill/>
            <a:miter lim="800000"/>
            <a:headEnd/>
            <a:tailEnd/>
          </a:ln>
          <a:effectLst/>
        </p:spPr>
      </p:pic>
      <p:sp>
        <p:nvSpPr>
          <p:cNvPr id="10244" name="Text Box 4"/>
          <p:cNvSpPr txBox="1">
            <a:spLocks noChangeArrowheads="1"/>
          </p:cNvSpPr>
          <p:nvPr/>
        </p:nvSpPr>
        <p:spPr bwMode="auto">
          <a:xfrm>
            <a:off x="1717675" y="5964238"/>
            <a:ext cx="2674938" cy="457200"/>
          </a:xfrm>
          <a:prstGeom prst="rect">
            <a:avLst/>
          </a:prstGeom>
          <a:noFill/>
          <a:ln w="9525">
            <a:noFill/>
            <a:miter lim="800000"/>
            <a:headEnd/>
            <a:tailEnd/>
          </a:ln>
          <a:effectLst/>
        </p:spPr>
        <p:txBody>
          <a:bodyPr wrap="none">
            <a:spAutoFit/>
          </a:bodyPr>
          <a:lstStyle/>
          <a:p>
            <a:r>
              <a:rPr lang="en-US" altLang="en-US" sz="2400"/>
              <a:t>As </a:t>
            </a:r>
            <a:r>
              <a:rPr lang="en-US" altLang="en-US" sz="2400" i="1"/>
              <a:t>P</a:t>
            </a:r>
            <a:r>
              <a:rPr lang="en-US" altLang="en-US" sz="2400"/>
              <a:t> (h) increases</a:t>
            </a:r>
          </a:p>
        </p:txBody>
      </p:sp>
      <p:sp>
        <p:nvSpPr>
          <p:cNvPr id="10245" name="Text Box 5"/>
          <p:cNvSpPr txBox="1">
            <a:spLocks noChangeArrowheads="1"/>
          </p:cNvSpPr>
          <p:nvPr/>
        </p:nvSpPr>
        <p:spPr bwMode="auto">
          <a:xfrm>
            <a:off x="5105400" y="5962650"/>
            <a:ext cx="1879600" cy="457200"/>
          </a:xfrm>
          <a:prstGeom prst="rect">
            <a:avLst/>
          </a:prstGeom>
          <a:noFill/>
          <a:ln w="9525">
            <a:noFill/>
            <a:miter lim="800000"/>
            <a:headEnd/>
            <a:tailEnd/>
          </a:ln>
          <a:effectLst/>
        </p:spPr>
        <p:txBody>
          <a:bodyPr wrap="none">
            <a:spAutoFit/>
          </a:bodyPr>
          <a:lstStyle/>
          <a:p>
            <a:r>
              <a:rPr lang="en-US" altLang="en-US" sz="2400" i="1"/>
              <a:t>V</a:t>
            </a:r>
            <a:r>
              <a:rPr lang="en-US" altLang="en-US" sz="2400"/>
              <a:t> decreases</a:t>
            </a:r>
            <a:endParaRPr lang="en-US" altLang="en-US" sz="2400"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1+#ppt_w/2"/>
                                          </p:val>
                                        </p:tav>
                                        <p:tav tm="100000">
                                          <p:val>
                                            <p:strVal val="#ppt_x"/>
                                          </p:val>
                                        </p:tav>
                                      </p:tavLst>
                                    </p:anim>
                                    <p:anim calcmode="lin" valueType="num">
                                      <p:cBhvr additive="base">
                                        <p:cTn id="14"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2"/>
          <a:srcRect t="16002" b="16002"/>
          <a:stretch>
            <a:fillRect/>
          </a:stretch>
        </p:blipFill>
        <p:spPr bwMode="auto">
          <a:xfrm>
            <a:off x="4763" y="152400"/>
            <a:ext cx="9120187" cy="4632325"/>
          </a:xfrm>
          <a:prstGeom prst="rect">
            <a:avLst/>
          </a:prstGeom>
          <a:noFill/>
          <a:ln w="12700">
            <a:noFill/>
            <a:miter lim="800000"/>
            <a:headEnd/>
            <a:tailEnd/>
          </a:ln>
          <a:effectLst/>
        </p:spPr>
      </p:pic>
      <p:sp>
        <p:nvSpPr>
          <p:cNvPr id="11267" name="Text Box 3"/>
          <p:cNvSpPr txBox="1">
            <a:spLocks noChangeArrowheads="1"/>
          </p:cNvSpPr>
          <p:nvPr/>
        </p:nvSpPr>
        <p:spPr bwMode="auto">
          <a:xfrm>
            <a:off x="1182688" y="4648200"/>
            <a:ext cx="1374775" cy="519113"/>
          </a:xfrm>
          <a:prstGeom prst="rect">
            <a:avLst/>
          </a:prstGeom>
          <a:noFill/>
          <a:ln w="9525">
            <a:noFill/>
            <a:miter lim="800000"/>
            <a:headEnd/>
            <a:tailEnd/>
          </a:ln>
          <a:effectLst/>
        </p:spPr>
        <p:txBody>
          <a:bodyPr wrap="none">
            <a:spAutoFit/>
          </a:bodyPr>
          <a:lstStyle/>
          <a:p>
            <a:r>
              <a:rPr lang="en-US" altLang="en-US" i="1"/>
              <a:t>P</a:t>
            </a:r>
            <a:r>
              <a:rPr lang="en-US" altLang="en-US"/>
              <a:t> </a:t>
            </a:r>
            <a:r>
              <a:rPr lang="en-US" altLang="en-US">
                <a:latin typeface="Symbol" pitchFamily="18" charset="2"/>
              </a:rPr>
              <a:t>a</a:t>
            </a:r>
            <a:r>
              <a:rPr lang="en-US" altLang="en-US"/>
              <a:t> 1/</a:t>
            </a:r>
            <a:r>
              <a:rPr lang="en-US" altLang="en-US" i="1"/>
              <a:t>V</a:t>
            </a:r>
          </a:p>
        </p:txBody>
      </p:sp>
      <p:sp>
        <p:nvSpPr>
          <p:cNvPr id="11268" name="Text Box 4"/>
          <p:cNvSpPr txBox="1">
            <a:spLocks noChangeArrowheads="1"/>
          </p:cNvSpPr>
          <p:nvPr/>
        </p:nvSpPr>
        <p:spPr bwMode="auto">
          <a:xfrm>
            <a:off x="479425" y="5186363"/>
            <a:ext cx="2782888" cy="519112"/>
          </a:xfrm>
          <a:prstGeom prst="rect">
            <a:avLst/>
          </a:prstGeom>
          <a:noFill/>
          <a:ln w="9525">
            <a:noFill/>
            <a:miter lim="800000"/>
            <a:headEnd/>
            <a:tailEnd/>
          </a:ln>
          <a:effectLst/>
        </p:spPr>
        <p:txBody>
          <a:bodyPr wrap="none">
            <a:spAutoFit/>
          </a:bodyPr>
          <a:lstStyle/>
          <a:p>
            <a:r>
              <a:rPr lang="en-US" altLang="en-US" i="1"/>
              <a:t>P</a:t>
            </a:r>
            <a:r>
              <a:rPr lang="en-US" altLang="en-US"/>
              <a:t> x </a:t>
            </a:r>
            <a:r>
              <a:rPr lang="en-US" altLang="en-US" i="1"/>
              <a:t>V</a:t>
            </a:r>
            <a:r>
              <a:rPr lang="en-US" altLang="en-US"/>
              <a:t> = constant</a:t>
            </a:r>
          </a:p>
        </p:txBody>
      </p:sp>
      <p:sp>
        <p:nvSpPr>
          <p:cNvPr id="11269" name="Text Box 5"/>
          <p:cNvSpPr txBox="1">
            <a:spLocks noChangeArrowheads="1"/>
          </p:cNvSpPr>
          <p:nvPr/>
        </p:nvSpPr>
        <p:spPr bwMode="auto">
          <a:xfrm>
            <a:off x="457200" y="5719763"/>
            <a:ext cx="2824163" cy="519112"/>
          </a:xfrm>
          <a:prstGeom prst="rect">
            <a:avLst/>
          </a:prstGeom>
          <a:noFill/>
          <a:ln w="9525">
            <a:noFill/>
            <a:miter lim="800000"/>
            <a:headEnd/>
            <a:tailEnd/>
          </a:ln>
          <a:effectLst/>
        </p:spPr>
        <p:txBody>
          <a:bodyPr wrap="none">
            <a:spAutoFit/>
          </a:bodyPr>
          <a:lstStyle/>
          <a:p>
            <a:r>
              <a:rPr lang="en-US" altLang="en-US" i="1"/>
              <a:t>P</a:t>
            </a:r>
            <a:r>
              <a:rPr lang="en-US" altLang="en-US" baseline="-25000"/>
              <a:t>1</a:t>
            </a:r>
            <a:r>
              <a:rPr lang="en-US" altLang="en-US"/>
              <a:t> x </a:t>
            </a:r>
            <a:r>
              <a:rPr lang="en-US" altLang="en-US" i="1"/>
              <a:t>V</a:t>
            </a:r>
            <a:r>
              <a:rPr lang="en-US" altLang="en-US" baseline="-25000"/>
              <a:t>1</a:t>
            </a:r>
            <a:r>
              <a:rPr lang="en-US" altLang="en-US"/>
              <a:t> = </a:t>
            </a:r>
            <a:r>
              <a:rPr lang="en-US" altLang="en-US" i="1"/>
              <a:t>P</a:t>
            </a:r>
            <a:r>
              <a:rPr lang="en-US" altLang="en-US" baseline="-25000"/>
              <a:t>2</a:t>
            </a:r>
            <a:r>
              <a:rPr lang="en-US" altLang="en-US"/>
              <a:t> x </a:t>
            </a:r>
            <a:r>
              <a:rPr lang="en-US" altLang="en-US" i="1"/>
              <a:t>V</a:t>
            </a:r>
            <a:r>
              <a:rPr lang="en-US" altLang="en-US" baseline="-25000"/>
              <a:t>2</a:t>
            </a:r>
            <a:endParaRPr lang="en-US" altLang="en-US"/>
          </a:p>
        </p:txBody>
      </p:sp>
      <p:sp>
        <p:nvSpPr>
          <p:cNvPr id="11277" name="Text Box 13"/>
          <p:cNvSpPr txBox="1">
            <a:spLocks noChangeArrowheads="1"/>
          </p:cNvSpPr>
          <p:nvPr/>
        </p:nvSpPr>
        <p:spPr bwMode="auto">
          <a:xfrm>
            <a:off x="3400425" y="92075"/>
            <a:ext cx="2351088" cy="579438"/>
          </a:xfrm>
          <a:prstGeom prst="rect">
            <a:avLst/>
          </a:prstGeom>
          <a:noFill/>
          <a:ln w="9525">
            <a:noFill/>
            <a:miter lim="800000"/>
            <a:headEnd/>
            <a:tailEnd/>
          </a:ln>
          <a:effectLst/>
        </p:spPr>
        <p:txBody>
          <a:bodyPr wrap="none">
            <a:spAutoFit/>
          </a:bodyPr>
          <a:lstStyle/>
          <a:p>
            <a:r>
              <a:rPr lang="en-US" altLang="en-US" sz="3200"/>
              <a:t>Boyle’s Law</a:t>
            </a:r>
          </a:p>
        </p:txBody>
      </p:sp>
      <p:grpSp>
        <p:nvGrpSpPr>
          <p:cNvPr id="11279" name="Group 15"/>
          <p:cNvGrpSpPr>
            <a:grpSpLocks/>
          </p:cNvGrpSpPr>
          <p:nvPr/>
        </p:nvGrpSpPr>
        <p:grpSpPr bwMode="auto">
          <a:xfrm>
            <a:off x="3733800" y="4876800"/>
            <a:ext cx="5410200" cy="1463675"/>
            <a:chOff x="2352" y="3072"/>
            <a:chExt cx="3408" cy="922"/>
          </a:xfrm>
        </p:grpSpPr>
        <p:sp>
          <p:nvSpPr>
            <p:cNvPr id="11273" name="Text Box 9"/>
            <p:cNvSpPr txBox="1">
              <a:spLocks noChangeArrowheads="1"/>
            </p:cNvSpPr>
            <p:nvPr/>
          </p:nvSpPr>
          <p:spPr bwMode="auto">
            <a:xfrm>
              <a:off x="3262" y="3158"/>
              <a:ext cx="2498" cy="596"/>
            </a:xfrm>
            <a:prstGeom prst="rect">
              <a:avLst/>
            </a:prstGeom>
            <a:noFill/>
            <a:ln w="9525">
              <a:noFill/>
              <a:miter lim="800000"/>
              <a:headEnd/>
              <a:tailEnd/>
            </a:ln>
            <a:effectLst/>
          </p:spPr>
          <p:txBody>
            <a:bodyPr wrap="none">
              <a:spAutoFit/>
            </a:bodyPr>
            <a:lstStyle/>
            <a:p>
              <a:pPr algn="l" eaLnBrk="0" hangingPunct="0"/>
              <a:r>
                <a:rPr lang="en-US" altLang="en-US"/>
                <a:t>Constant temperature</a:t>
              </a:r>
            </a:p>
            <a:p>
              <a:pPr algn="l" eaLnBrk="0" hangingPunct="0"/>
              <a:r>
                <a:rPr lang="en-US" altLang="en-US"/>
                <a:t>Constant amount of gas</a:t>
              </a:r>
            </a:p>
          </p:txBody>
        </p:sp>
        <p:pic>
          <p:nvPicPr>
            <p:cNvPr id="11278" name="Picture 14" descr="D:\mhp\Common\MSShared\Clipart\Standard\stddir1\BD06107_.WMF"/>
            <p:cNvPicPr>
              <a:picLocks noChangeAspect="1" noChangeArrowheads="1"/>
            </p:cNvPicPr>
            <p:nvPr/>
          </p:nvPicPr>
          <p:blipFill>
            <a:blip r:embed="rId3"/>
            <a:srcRect/>
            <a:stretch>
              <a:fillRect/>
            </a:stretch>
          </p:blipFill>
          <p:spPr bwMode="auto">
            <a:xfrm>
              <a:off x="2352" y="3072"/>
              <a:ext cx="918" cy="92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0-#ppt_w/2"/>
                                          </p:val>
                                        </p:tav>
                                        <p:tav tm="100000">
                                          <p:val>
                                            <p:strVal val="#ppt_x"/>
                                          </p:val>
                                        </p:tav>
                                      </p:tavLst>
                                    </p:anim>
                                    <p:anim calcmode="lin" valueType="num">
                                      <p:cBhvr additive="base">
                                        <p:cTn id="20"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1+#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28600" y="228600"/>
          <a:ext cx="855663" cy="1636713"/>
        </p:xfrm>
        <a:graphic>
          <a:graphicData uri="http://schemas.openxmlformats.org/presentationml/2006/ole">
            <p:oleObj spid="_x0000_s12290" name="Clip" r:id="rId3" imgW="856440" imgH="1637640" progId="">
              <p:embed/>
            </p:oleObj>
          </a:graphicData>
        </a:graphic>
      </p:graphicFrame>
      <p:sp>
        <p:nvSpPr>
          <p:cNvPr id="12291" name="Text Box 3"/>
          <p:cNvSpPr txBox="1">
            <a:spLocks noChangeArrowheads="1"/>
          </p:cNvSpPr>
          <p:nvPr/>
        </p:nvSpPr>
        <p:spPr bwMode="auto">
          <a:xfrm>
            <a:off x="1295400" y="381000"/>
            <a:ext cx="7620000" cy="1552575"/>
          </a:xfrm>
          <a:prstGeom prst="rect">
            <a:avLst/>
          </a:prstGeom>
          <a:noFill/>
          <a:ln w="9525">
            <a:noFill/>
            <a:miter lim="800000"/>
            <a:headEnd/>
            <a:tailEnd/>
          </a:ln>
          <a:effectLst/>
        </p:spPr>
        <p:txBody>
          <a:bodyPr>
            <a:spAutoFit/>
          </a:bodyPr>
          <a:lstStyle/>
          <a:p>
            <a:pPr algn="l">
              <a:spcBef>
                <a:spcPct val="50000"/>
              </a:spcBef>
            </a:pPr>
            <a:r>
              <a:rPr lang="en-US" altLang="en-US" sz="2400">
                <a:solidFill>
                  <a:schemeClr val="accent2"/>
                </a:solidFill>
              </a:rPr>
              <a:t>A sample of chlorine gas occupies a volume of 946 mL at a pressure of 726 mmHg.  What is the pressure of the gas (in mmHg) if the volume is reduced at constant temperature to 154 mL?</a:t>
            </a:r>
          </a:p>
        </p:txBody>
      </p:sp>
      <p:sp>
        <p:nvSpPr>
          <p:cNvPr id="12292" name="Text Box 4"/>
          <p:cNvSpPr txBox="1">
            <a:spLocks noChangeArrowheads="1"/>
          </p:cNvSpPr>
          <p:nvPr/>
        </p:nvSpPr>
        <p:spPr bwMode="auto">
          <a:xfrm>
            <a:off x="3159125" y="2286000"/>
            <a:ext cx="2824163" cy="519113"/>
          </a:xfrm>
          <a:prstGeom prst="rect">
            <a:avLst/>
          </a:prstGeom>
          <a:noFill/>
          <a:ln w="9525">
            <a:noFill/>
            <a:miter lim="800000"/>
            <a:headEnd/>
            <a:tailEnd/>
          </a:ln>
          <a:effectLst/>
        </p:spPr>
        <p:txBody>
          <a:bodyPr wrap="none">
            <a:spAutoFit/>
          </a:bodyPr>
          <a:lstStyle/>
          <a:p>
            <a:r>
              <a:rPr lang="en-US" altLang="en-US" i="1"/>
              <a:t>P</a:t>
            </a:r>
            <a:r>
              <a:rPr lang="en-US" altLang="en-US" baseline="-25000"/>
              <a:t>1</a:t>
            </a:r>
            <a:r>
              <a:rPr lang="en-US" altLang="en-US"/>
              <a:t> x </a:t>
            </a:r>
            <a:r>
              <a:rPr lang="en-US" altLang="en-US" i="1"/>
              <a:t>V</a:t>
            </a:r>
            <a:r>
              <a:rPr lang="en-US" altLang="en-US" baseline="-25000"/>
              <a:t>1</a:t>
            </a:r>
            <a:r>
              <a:rPr lang="en-US" altLang="en-US"/>
              <a:t> = </a:t>
            </a:r>
            <a:r>
              <a:rPr lang="en-US" altLang="en-US" i="1"/>
              <a:t>P</a:t>
            </a:r>
            <a:r>
              <a:rPr lang="en-US" altLang="en-US" baseline="-25000"/>
              <a:t>2</a:t>
            </a:r>
            <a:r>
              <a:rPr lang="en-US" altLang="en-US"/>
              <a:t> x </a:t>
            </a:r>
            <a:r>
              <a:rPr lang="en-US" altLang="en-US" i="1"/>
              <a:t>V</a:t>
            </a:r>
            <a:r>
              <a:rPr lang="en-US" altLang="en-US" baseline="-25000"/>
              <a:t>2</a:t>
            </a:r>
            <a:endParaRPr lang="en-US" altLang="en-US"/>
          </a:p>
        </p:txBody>
      </p:sp>
      <p:sp>
        <p:nvSpPr>
          <p:cNvPr id="12293" name="Text Box 5"/>
          <p:cNvSpPr txBox="1">
            <a:spLocks noChangeArrowheads="1"/>
          </p:cNvSpPr>
          <p:nvPr/>
        </p:nvSpPr>
        <p:spPr bwMode="auto">
          <a:xfrm>
            <a:off x="1824038" y="2901950"/>
            <a:ext cx="2703512" cy="519113"/>
          </a:xfrm>
          <a:prstGeom prst="rect">
            <a:avLst/>
          </a:prstGeom>
          <a:noFill/>
          <a:ln w="9525">
            <a:noFill/>
            <a:miter lim="800000"/>
            <a:headEnd/>
            <a:tailEnd/>
          </a:ln>
          <a:effectLst/>
        </p:spPr>
        <p:txBody>
          <a:bodyPr wrap="none">
            <a:spAutoFit/>
          </a:bodyPr>
          <a:lstStyle/>
          <a:p>
            <a:r>
              <a:rPr lang="en-US" altLang="en-US" i="1"/>
              <a:t>P</a:t>
            </a:r>
            <a:r>
              <a:rPr lang="en-US" altLang="en-US" baseline="-25000"/>
              <a:t>1</a:t>
            </a:r>
            <a:r>
              <a:rPr lang="en-US" altLang="en-US"/>
              <a:t> = 726 mmHg</a:t>
            </a:r>
            <a:endParaRPr lang="en-US" altLang="en-US" baseline="-25000"/>
          </a:p>
        </p:txBody>
      </p:sp>
      <p:sp>
        <p:nvSpPr>
          <p:cNvPr id="12294" name="Text Box 6"/>
          <p:cNvSpPr txBox="1">
            <a:spLocks noChangeArrowheads="1"/>
          </p:cNvSpPr>
          <p:nvPr/>
        </p:nvSpPr>
        <p:spPr bwMode="auto">
          <a:xfrm>
            <a:off x="1824038" y="3575050"/>
            <a:ext cx="2149475" cy="519113"/>
          </a:xfrm>
          <a:prstGeom prst="rect">
            <a:avLst/>
          </a:prstGeom>
          <a:noFill/>
          <a:ln w="9525">
            <a:noFill/>
            <a:miter lim="800000"/>
            <a:headEnd/>
            <a:tailEnd/>
          </a:ln>
          <a:effectLst/>
        </p:spPr>
        <p:txBody>
          <a:bodyPr wrap="none">
            <a:spAutoFit/>
          </a:bodyPr>
          <a:lstStyle/>
          <a:p>
            <a:r>
              <a:rPr lang="en-US" altLang="en-US" i="1"/>
              <a:t>V</a:t>
            </a:r>
            <a:r>
              <a:rPr lang="en-US" altLang="en-US" baseline="-25000"/>
              <a:t>1</a:t>
            </a:r>
            <a:r>
              <a:rPr lang="en-US" altLang="en-US"/>
              <a:t> = 946 mL</a:t>
            </a:r>
            <a:endParaRPr lang="en-US" altLang="en-US" baseline="-25000"/>
          </a:p>
        </p:txBody>
      </p:sp>
      <p:sp>
        <p:nvSpPr>
          <p:cNvPr id="12295" name="Text Box 7"/>
          <p:cNvSpPr txBox="1">
            <a:spLocks noChangeArrowheads="1"/>
          </p:cNvSpPr>
          <p:nvPr/>
        </p:nvSpPr>
        <p:spPr bwMode="auto">
          <a:xfrm>
            <a:off x="5165725" y="2903538"/>
            <a:ext cx="1158875" cy="519112"/>
          </a:xfrm>
          <a:prstGeom prst="rect">
            <a:avLst/>
          </a:prstGeom>
          <a:noFill/>
          <a:ln w="9525">
            <a:noFill/>
            <a:miter lim="800000"/>
            <a:headEnd/>
            <a:tailEnd/>
          </a:ln>
          <a:effectLst/>
        </p:spPr>
        <p:txBody>
          <a:bodyPr wrap="none">
            <a:spAutoFit/>
          </a:bodyPr>
          <a:lstStyle/>
          <a:p>
            <a:r>
              <a:rPr lang="en-US" altLang="en-US" i="1"/>
              <a:t>P</a:t>
            </a:r>
            <a:r>
              <a:rPr lang="en-US" altLang="en-US" baseline="-25000"/>
              <a:t>2</a:t>
            </a:r>
            <a:r>
              <a:rPr lang="en-US" altLang="en-US"/>
              <a:t> = ?</a:t>
            </a:r>
            <a:endParaRPr lang="en-US" altLang="en-US" baseline="-25000"/>
          </a:p>
        </p:txBody>
      </p:sp>
      <p:sp>
        <p:nvSpPr>
          <p:cNvPr id="12296" name="Text Box 8"/>
          <p:cNvSpPr txBox="1">
            <a:spLocks noChangeArrowheads="1"/>
          </p:cNvSpPr>
          <p:nvPr/>
        </p:nvSpPr>
        <p:spPr bwMode="auto">
          <a:xfrm>
            <a:off x="5165725" y="3576638"/>
            <a:ext cx="2149475" cy="519112"/>
          </a:xfrm>
          <a:prstGeom prst="rect">
            <a:avLst/>
          </a:prstGeom>
          <a:noFill/>
          <a:ln w="9525">
            <a:noFill/>
            <a:miter lim="800000"/>
            <a:headEnd/>
            <a:tailEnd/>
          </a:ln>
          <a:effectLst/>
        </p:spPr>
        <p:txBody>
          <a:bodyPr wrap="none">
            <a:spAutoFit/>
          </a:bodyPr>
          <a:lstStyle/>
          <a:p>
            <a:r>
              <a:rPr lang="en-US" altLang="en-US" i="1"/>
              <a:t>V</a:t>
            </a:r>
            <a:r>
              <a:rPr lang="en-US" altLang="en-US" baseline="-25000"/>
              <a:t>2</a:t>
            </a:r>
            <a:r>
              <a:rPr lang="en-US" altLang="en-US"/>
              <a:t> = 154 mL</a:t>
            </a:r>
            <a:endParaRPr lang="en-US" altLang="en-US" baseline="-25000"/>
          </a:p>
        </p:txBody>
      </p:sp>
      <p:sp>
        <p:nvSpPr>
          <p:cNvPr id="12297" name="Text Box 9"/>
          <p:cNvSpPr txBox="1">
            <a:spLocks noChangeArrowheads="1"/>
          </p:cNvSpPr>
          <p:nvPr/>
        </p:nvSpPr>
        <p:spPr bwMode="auto">
          <a:xfrm>
            <a:off x="365125" y="4789488"/>
            <a:ext cx="960438" cy="519112"/>
          </a:xfrm>
          <a:prstGeom prst="rect">
            <a:avLst/>
          </a:prstGeom>
          <a:noFill/>
          <a:ln w="9525">
            <a:noFill/>
            <a:miter lim="800000"/>
            <a:headEnd/>
            <a:tailEnd/>
          </a:ln>
          <a:effectLst/>
        </p:spPr>
        <p:txBody>
          <a:bodyPr wrap="none">
            <a:spAutoFit/>
          </a:bodyPr>
          <a:lstStyle/>
          <a:p>
            <a:pPr algn="l"/>
            <a:r>
              <a:rPr lang="en-US" altLang="en-US" i="1"/>
              <a:t>P</a:t>
            </a:r>
            <a:r>
              <a:rPr lang="en-US" altLang="en-US" baseline="-25000"/>
              <a:t>2</a:t>
            </a:r>
            <a:r>
              <a:rPr lang="en-US" altLang="en-US"/>
              <a:t> = </a:t>
            </a:r>
            <a:endParaRPr lang="en-US" altLang="en-US" i="1"/>
          </a:p>
        </p:txBody>
      </p:sp>
      <p:grpSp>
        <p:nvGrpSpPr>
          <p:cNvPr id="12303" name="Group 15"/>
          <p:cNvGrpSpPr>
            <a:grpSpLocks/>
          </p:cNvGrpSpPr>
          <p:nvPr/>
        </p:nvGrpSpPr>
        <p:grpSpPr bwMode="auto">
          <a:xfrm>
            <a:off x="1244600" y="4533900"/>
            <a:ext cx="1301750" cy="1052513"/>
            <a:chOff x="1536" y="2928"/>
            <a:chExt cx="820" cy="663"/>
          </a:xfrm>
        </p:grpSpPr>
        <p:sp>
          <p:nvSpPr>
            <p:cNvPr id="12300" name="Text Box 12"/>
            <p:cNvSpPr txBox="1">
              <a:spLocks noChangeArrowheads="1"/>
            </p:cNvSpPr>
            <p:nvPr/>
          </p:nvSpPr>
          <p:spPr bwMode="auto">
            <a:xfrm>
              <a:off x="1536" y="2928"/>
              <a:ext cx="820" cy="327"/>
            </a:xfrm>
            <a:prstGeom prst="rect">
              <a:avLst/>
            </a:prstGeom>
            <a:noFill/>
            <a:ln w="9525">
              <a:noFill/>
              <a:miter lim="800000"/>
              <a:headEnd/>
              <a:tailEnd/>
            </a:ln>
            <a:effectLst/>
          </p:spPr>
          <p:txBody>
            <a:bodyPr wrap="none">
              <a:spAutoFit/>
            </a:bodyPr>
            <a:lstStyle/>
            <a:p>
              <a:r>
                <a:rPr lang="en-US" altLang="en-US" i="1"/>
                <a:t>P</a:t>
              </a:r>
              <a:r>
                <a:rPr lang="en-US" altLang="en-US" baseline="-25000"/>
                <a:t>1</a:t>
              </a:r>
              <a:r>
                <a:rPr lang="en-US" altLang="en-US"/>
                <a:t> x </a:t>
              </a:r>
              <a:r>
                <a:rPr lang="en-US" altLang="en-US" i="1"/>
                <a:t>V</a:t>
              </a:r>
              <a:r>
                <a:rPr lang="en-US" altLang="en-US" baseline="-25000"/>
                <a:t>1</a:t>
              </a:r>
              <a:endParaRPr lang="en-US" altLang="en-US" i="1"/>
            </a:p>
          </p:txBody>
        </p:sp>
        <p:sp>
          <p:nvSpPr>
            <p:cNvPr id="12301" name="Line 13"/>
            <p:cNvSpPr>
              <a:spLocks noChangeShapeType="1"/>
            </p:cNvSpPr>
            <p:nvPr/>
          </p:nvSpPr>
          <p:spPr bwMode="auto">
            <a:xfrm>
              <a:off x="1586" y="3259"/>
              <a:ext cx="720" cy="0"/>
            </a:xfrm>
            <a:prstGeom prst="line">
              <a:avLst/>
            </a:prstGeom>
            <a:noFill/>
            <a:ln w="28575">
              <a:solidFill>
                <a:schemeClr val="tx1"/>
              </a:solidFill>
              <a:round/>
              <a:headEnd/>
              <a:tailEnd/>
            </a:ln>
            <a:effectLst/>
          </p:spPr>
          <p:txBody>
            <a:bodyPr/>
            <a:lstStyle/>
            <a:p>
              <a:endParaRPr lang="en-US"/>
            </a:p>
          </p:txBody>
        </p:sp>
        <p:sp>
          <p:nvSpPr>
            <p:cNvPr id="12302" name="Text Box 14"/>
            <p:cNvSpPr txBox="1">
              <a:spLocks noChangeArrowheads="1"/>
            </p:cNvSpPr>
            <p:nvPr/>
          </p:nvSpPr>
          <p:spPr bwMode="auto">
            <a:xfrm>
              <a:off x="1771" y="3264"/>
              <a:ext cx="350" cy="327"/>
            </a:xfrm>
            <a:prstGeom prst="rect">
              <a:avLst/>
            </a:prstGeom>
            <a:noFill/>
            <a:ln w="9525">
              <a:noFill/>
              <a:miter lim="800000"/>
              <a:headEnd/>
              <a:tailEnd/>
            </a:ln>
            <a:effectLst/>
          </p:spPr>
          <p:txBody>
            <a:bodyPr wrap="none">
              <a:spAutoFit/>
            </a:bodyPr>
            <a:lstStyle/>
            <a:p>
              <a:r>
                <a:rPr lang="en-US" altLang="en-US" i="1"/>
                <a:t>V</a:t>
              </a:r>
              <a:r>
                <a:rPr lang="en-US" altLang="en-US" baseline="-25000"/>
                <a:t>2</a:t>
              </a:r>
              <a:endParaRPr lang="en-US" altLang="en-US" i="1"/>
            </a:p>
          </p:txBody>
        </p:sp>
      </p:grpSp>
      <p:grpSp>
        <p:nvGrpSpPr>
          <p:cNvPr id="12308" name="Group 20"/>
          <p:cNvGrpSpPr>
            <a:grpSpLocks/>
          </p:cNvGrpSpPr>
          <p:nvPr/>
        </p:nvGrpSpPr>
        <p:grpSpPr bwMode="auto">
          <a:xfrm>
            <a:off x="2490788" y="4597400"/>
            <a:ext cx="3895725" cy="925513"/>
            <a:chOff x="2049" y="2896"/>
            <a:chExt cx="2454" cy="583"/>
          </a:xfrm>
        </p:grpSpPr>
        <p:sp>
          <p:nvSpPr>
            <p:cNvPr id="12304" name="Text Box 16"/>
            <p:cNvSpPr txBox="1">
              <a:spLocks noChangeArrowheads="1"/>
            </p:cNvSpPr>
            <p:nvPr/>
          </p:nvSpPr>
          <p:spPr bwMode="auto">
            <a:xfrm>
              <a:off x="2304" y="2896"/>
              <a:ext cx="2199" cy="327"/>
            </a:xfrm>
            <a:prstGeom prst="rect">
              <a:avLst/>
            </a:prstGeom>
            <a:noFill/>
            <a:ln w="9525">
              <a:noFill/>
              <a:miter lim="800000"/>
              <a:headEnd/>
              <a:tailEnd/>
            </a:ln>
            <a:effectLst/>
          </p:spPr>
          <p:txBody>
            <a:bodyPr wrap="none">
              <a:spAutoFit/>
            </a:bodyPr>
            <a:lstStyle/>
            <a:p>
              <a:r>
                <a:rPr lang="en-US" altLang="en-US"/>
                <a:t>726 mmHg x 946 mL</a:t>
              </a:r>
            </a:p>
          </p:txBody>
        </p:sp>
        <p:sp>
          <p:nvSpPr>
            <p:cNvPr id="12305" name="Line 17"/>
            <p:cNvSpPr>
              <a:spLocks noChangeShapeType="1"/>
            </p:cNvSpPr>
            <p:nvPr/>
          </p:nvSpPr>
          <p:spPr bwMode="auto">
            <a:xfrm>
              <a:off x="2348" y="3188"/>
              <a:ext cx="2112" cy="0"/>
            </a:xfrm>
            <a:prstGeom prst="line">
              <a:avLst/>
            </a:prstGeom>
            <a:noFill/>
            <a:ln w="28575">
              <a:solidFill>
                <a:schemeClr val="tx1"/>
              </a:solidFill>
              <a:round/>
              <a:headEnd/>
              <a:tailEnd/>
            </a:ln>
            <a:effectLst/>
          </p:spPr>
          <p:txBody>
            <a:bodyPr/>
            <a:lstStyle/>
            <a:p>
              <a:endParaRPr lang="en-US"/>
            </a:p>
          </p:txBody>
        </p:sp>
        <p:sp>
          <p:nvSpPr>
            <p:cNvPr id="12306" name="Text Box 18"/>
            <p:cNvSpPr txBox="1">
              <a:spLocks noChangeArrowheads="1"/>
            </p:cNvSpPr>
            <p:nvPr/>
          </p:nvSpPr>
          <p:spPr bwMode="auto">
            <a:xfrm>
              <a:off x="2972" y="3152"/>
              <a:ext cx="865" cy="327"/>
            </a:xfrm>
            <a:prstGeom prst="rect">
              <a:avLst/>
            </a:prstGeom>
            <a:noFill/>
            <a:ln w="9525">
              <a:noFill/>
              <a:miter lim="800000"/>
              <a:headEnd/>
              <a:tailEnd/>
            </a:ln>
            <a:effectLst/>
          </p:spPr>
          <p:txBody>
            <a:bodyPr wrap="none">
              <a:spAutoFit/>
            </a:bodyPr>
            <a:lstStyle/>
            <a:p>
              <a:r>
                <a:rPr lang="en-US" altLang="en-US"/>
                <a:t>154 mL</a:t>
              </a:r>
            </a:p>
          </p:txBody>
        </p:sp>
        <p:sp>
          <p:nvSpPr>
            <p:cNvPr id="12307" name="Text Box 19"/>
            <p:cNvSpPr txBox="1">
              <a:spLocks noChangeArrowheads="1"/>
            </p:cNvSpPr>
            <p:nvPr/>
          </p:nvSpPr>
          <p:spPr bwMode="auto">
            <a:xfrm>
              <a:off x="2049" y="3017"/>
              <a:ext cx="247" cy="327"/>
            </a:xfrm>
            <a:prstGeom prst="rect">
              <a:avLst/>
            </a:prstGeom>
            <a:noFill/>
            <a:ln w="9525">
              <a:noFill/>
              <a:miter lim="800000"/>
              <a:headEnd/>
              <a:tailEnd/>
            </a:ln>
            <a:effectLst/>
          </p:spPr>
          <p:txBody>
            <a:bodyPr wrap="none">
              <a:spAutoFit/>
            </a:bodyPr>
            <a:lstStyle/>
            <a:p>
              <a:r>
                <a:rPr lang="en-US" altLang="en-US"/>
                <a:t>=</a:t>
              </a:r>
            </a:p>
          </p:txBody>
        </p:sp>
      </p:grpSp>
      <p:sp>
        <p:nvSpPr>
          <p:cNvPr id="12309" name="Text Box 21"/>
          <p:cNvSpPr txBox="1">
            <a:spLocks noChangeArrowheads="1"/>
          </p:cNvSpPr>
          <p:nvPr/>
        </p:nvSpPr>
        <p:spPr bwMode="auto">
          <a:xfrm>
            <a:off x="6407150" y="4789488"/>
            <a:ext cx="2432050" cy="519112"/>
          </a:xfrm>
          <a:prstGeom prst="rect">
            <a:avLst/>
          </a:prstGeom>
          <a:noFill/>
          <a:ln w="9525">
            <a:noFill/>
            <a:miter lim="800000"/>
            <a:headEnd/>
            <a:tailEnd/>
          </a:ln>
          <a:effectLst/>
        </p:spPr>
        <p:txBody>
          <a:bodyPr wrap="none">
            <a:spAutoFit/>
          </a:bodyPr>
          <a:lstStyle/>
          <a:p>
            <a:r>
              <a:rPr lang="en-US" altLang="en-US"/>
              <a:t>= 4460 mmHg</a:t>
            </a:r>
          </a:p>
        </p:txBody>
      </p:sp>
      <p:sp>
        <p:nvSpPr>
          <p:cNvPr id="12310" name="Line 22"/>
          <p:cNvSpPr>
            <a:spLocks noChangeShapeType="1"/>
          </p:cNvSpPr>
          <p:nvPr/>
        </p:nvSpPr>
        <p:spPr bwMode="auto">
          <a:xfrm flipV="1">
            <a:off x="5791200" y="4800600"/>
            <a:ext cx="457200" cy="228600"/>
          </a:xfrm>
          <a:prstGeom prst="line">
            <a:avLst/>
          </a:prstGeom>
          <a:noFill/>
          <a:ln w="28575">
            <a:solidFill>
              <a:srgbClr val="FF0000"/>
            </a:solidFill>
            <a:round/>
            <a:headEnd/>
            <a:tailEnd/>
          </a:ln>
          <a:effectLst/>
        </p:spPr>
        <p:txBody>
          <a:bodyPr/>
          <a:lstStyle/>
          <a:p>
            <a:endParaRPr lang="en-US"/>
          </a:p>
        </p:txBody>
      </p:sp>
      <p:sp>
        <p:nvSpPr>
          <p:cNvPr id="12311" name="Line 23"/>
          <p:cNvSpPr>
            <a:spLocks noChangeShapeType="1"/>
          </p:cNvSpPr>
          <p:nvPr/>
        </p:nvSpPr>
        <p:spPr bwMode="auto">
          <a:xfrm flipV="1">
            <a:off x="4711700" y="5194300"/>
            <a:ext cx="457200" cy="228600"/>
          </a:xfrm>
          <a:prstGeom prst="line">
            <a:avLst/>
          </a:prstGeom>
          <a:noFill/>
          <a:ln w="28575">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1+#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1+#ppt_w/2"/>
                                          </p:val>
                                        </p:tav>
                                        <p:tav tm="100000">
                                          <p:val>
                                            <p:strVal val="#ppt_x"/>
                                          </p:val>
                                        </p:tav>
                                      </p:tavLst>
                                    </p:anim>
                                    <p:anim calcmode="lin" valueType="num">
                                      <p:cBhvr additive="base">
                                        <p:cTn id="32"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7"/>
                                        </p:tgtEl>
                                        <p:attrNameLst>
                                          <p:attrName>style.visibility</p:attrName>
                                        </p:attrNameLst>
                                      </p:cBhvr>
                                      <p:to>
                                        <p:strVal val="visible"/>
                                      </p:to>
                                    </p:set>
                                    <p:anim calcmode="lin" valueType="num">
                                      <p:cBhvr additive="base">
                                        <p:cTn id="37" dur="500" fill="hold"/>
                                        <p:tgtEl>
                                          <p:spTgt spid="12297"/>
                                        </p:tgtEl>
                                        <p:attrNameLst>
                                          <p:attrName>ppt_x</p:attrName>
                                        </p:attrNameLst>
                                      </p:cBhvr>
                                      <p:tavLst>
                                        <p:tav tm="0">
                                          <p:val>
                                            <p:strVal val="0-#ppt_w/2"/>
                                          </p:val>
                                        </p:tav>
                                        <p:tav tm="100000">
                                          <p:val>
                                            <p:strVal val="#ppt_x"/>
                                          </p:val>
                                        </p:tav>
                                      </p:tavLst>
                                    </p:anim>
                                    <p:anim calcmode="lin" valueType="num">
                                      <p:cBhvr additive="base">
                                        <p:cTn id="38"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303"/>
                                        </p:tgtEl>
                                        <p:attrNameLst>
                                          <p:attrName>style.visibility</p:attrName>
                                        </p:attrNameLst>
                                      </p:cBhvr>
                                      <p:to>
                                        <p:strVal val="visible"/>
                                      </p:to>
                                    </p:set>
                                    <p:anim calcmode="lin" valueType="num">
                                      <p:cBhvr additive="base">
                                        <p:cTn id="43" dur="500" fill="hold"/>
                                        <p:tgtEl>
                                          <p:spTgt spid="12303"/>
                                        </p:tgtEl>
                                        <p:attrNameLst>
                                          <p:attrName>ppt_x</p:attrName>
                                        </p:attrNameLst>
                                      </p:cBhvr>
                                      <p:tavLst>
                                        <p:tav tm="0">
                                          <p:val>
                                            <p:strVal val="1+#ppt_w/2"/>
                                          </p:val>
                                        </p:tav>
                                        <p:tav tm="100000">
                                          <p:val>
                                            <p:strVal val="#ppt_x"/>
                                          </p:val>
                                        </p:tav>
                                      </p:tavLst>
                                    </p:anim>
                                    <p:anim calcmode="lin" valueType="num">
                                      <p:cBhvr additive="base">
                                        <p:cTn id="44"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2308"/>
                                        </p:tgtEl>
                                        <p:attrNameLst>
                                          <p:attrName>style.visibility</p:attrName>
                                        </p:attrNameLst>
                                      </p:cBhvr>
                                      <p:to>
                                        <p:strVal val="visible"/>
                                      </p:to>
                                    </p:set>
                                    <p:anim calcmode="lin" valueType="num">
                                      <p:cBhvr additive="base">
                                        <p:cTn id="49" dur="500" fill="hold"/>
                                        <p:tgtEl>
                                          <p:spTgt spid="12308"/>
                                        </p:tgtEl>
                                        <p:attrNameLst>
                                          <p:attrName>ppt_x</p:attrName>
                                        </p:attrNameLst>
                                      </p:cBhvr>
                                      <p:tavLst>
                                        <p:tav tm="0">
                                          <p:val>
                                            <p:strVal val="1+#ppt_w/2"/>
                                          </p:val>
                                        </p:tav>
                                        <p:tav tm="100000">
                                          <p:val>
                                            <p:strVal val="#ppt_x"/>
                                          </p:val>
                                        </p:tav>
                                      </p:tavLst>
                                    </p:anim>
                                    <p:anim calcmode="lin" valueType="num">
                                      <p:cBhvr additive="base">
                                        <p:cTn id="50" dur="500" fill="hold"/>
                                        <p:tgtEl>
                                          <p:spTgt spid="1230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3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3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2309"/>
                                        </p:tgtEl>
                                        <p:attrNameLst>
                                          <p:attrName>style.visibility</p:attrName>
                                        </p:attrNameLst>
                                      </p:cBhvr>
                                      <p:to>
                                        <p:strVal val="visible"/>
                                      </p:to>
                                    </p:set>
                                    <p:anim calcmode="lin" valueType="num">
                                      <p:cBhvr additive="base">
                                        <p:cTn id="63" dur="500" fill="hold"/>
                                        <p:tgtEl>
                                          <p:spTgt spid="12309"/>
                                        </p:tgtEl>
                                        <p:attrNameLst>
                                          <p:attrName>ppt_x</p:attrName>
                                        </p:attrNameLst>
                                      </p:cBhvr>
                                      <p:tavLst>
                                        <p:tav tm="0">
                                          <p:val>
                                            <p:strVal val="1+#ppt_w/2"/>
                                          </p:val>
                                        </p:tav>
                                        <p:tav tm="100000">
                                          <p:val>
                                            <p:strVal val="#ppt_x"/>
                                          </p:val>
                                        </p:tav>
                                      </p:tavLst>
                                    </p:anim>
                                    <p:anim calcmode="lin" valueType="num">
                                      <p:cBhvr additive="base">
                                        <p:cTn id="64"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5" grpId="0" autoUpdateAnimBg="0"/>
      <p:bldP spid="12296" grpId="0" autoUpdateAnimBg="0"/>
      <p:bldP spid="12297" grpId="0" autoUpdateAnimBg="0"/>
      <p:bldP spid="12309" grpId="0" autoUpdateAnimBg="0"/>
      <p:bldP spid="12310" grpId="0" animBg="1"/>
      <p:bldP spid="1231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2"/>
          <a:srcRect t="6001"/>
          <a:stretch>
            <a:fillRect/>
          </a:stretch>
        </p:blipFill>
        <p:spPr bwMode="auto">
          <a:xfrm>
            <a:off x="4763" y="152400"/>
            <a:ext cx="9120187" cy="6402388"/>
          </a:xfrm>
          <a:prstGeom prst="rect">
            <a:avLst/>
          </a:prstGeom>
          <a:noFill/>
          <a:ln w="12700">
            <a:noFill/>
            <a:miter lim="800000"/>
            <a:headEnd/>
            <a:tailEnd/>
          </a:ln>
          <a:effectLst/>
        </p:spPr>
      </p:pic>
      <p:sp>
        <p:nvSpPr>
          <p:cNvPr id="13315" name="Text Box 3"/>
          <p:cNvSpPr txBox="1">
            <a:spLocks noChangeArrowheads="1"/>
          </p:cNvSpPr>
          <p:nvPr/>
        </p:nvSpPr>
        <p:spPr bwMode="auto">
          <a:xfrm>
            <a:off x="2033588" y="6172200"/>
            <a:ext cx="2538412" cy="519113"/>
          </a:xfrm>
          <a:prstGeom prst="rect">
            <a:avLst/>
          </a:prstGeom>
          <a:noFill/>
          <a:ln w="9525">
            <a:noFill/>
            <a:miter lim="800000"/>
            <a:headEnd/>
            <a:tailEnd/>
          </a:ln>
          <a:effectLst/>
        </p:spPr>
        <p:txBody>
          <a:bodyPr wrap="none">
            <a:spAutoFit/>
          </a:bodyPr>
          <a:lstStyle/>
          <a:p>
            <a:r>
              <a:rPr lang="en-US" altLang="en-US"/>
              <a:t>As </a:t>
            </a:r>
            <a:r>
              <a:rPr lang="en-US" altLang="en-US" i="1"/>
              <a:t>T</a:t>
            </a:r>
            <a:r>
              <a:rPr lang="en-US" altLang="en-US"/>
              <a:t> increases</a:t>
            </a:r>
          </a:p>
        </p:txBody>
      </p:sp>
      <p:sp>
        <p:nvSpPr>
          <p:cNvPr id="13316" name="Text Box 4"/>
          <p:cNvSpPr txBox="1">
            <a:spLocks noChangeArrowheads="1"/>
          </p:cNvSpPr>
          <p:nvPr/>
        </p:nvSpPr>
        <p:spPr bwMode="auto">
          <a:xfrm>
            <a:off x="5105400" y="6172200"/>
            <a:ext cx="2044700" cy="519113"/>
          </a:xfrm>
          <a:prstGeom prst="rect">
            <a:avLst/>
          </a:prstGeom>
          <a:noFill/>
          <a:ln w="9525">
            <a:noFill/>
            <a:miter lim="800000"/>
            <a:headEnd/>
            <a:tailEnd/>
          </a:ln>
          <a:effectLst/>
        </p:spPr>
        <p:txBody>
          <a:bodyPr wrap="none">
            <a:spAutoFit/>
          </a:bodyPr>
          <a:lstStyle/>
          <a:p>
            <a:r>
              <a:rPr lang="en-US" altLang="en-US" i="1"/>
              <a:t>V</a:t>
            </a:r>
            <a:r>
              <a:rPr lang="en-US" altLang="en-US"/>
              <a:t> increases</a:t>
            </a:r>
            <a:endParaRPr lang="en-US" alt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1+#ppt_w/2"/>
                                          </p:val>
                                        </p:tav>
                                        <p:tav tm="100000">
                                          <p:val>
                                            <p:strVal val="#ppt_x"/>
                                          </p:val>
                                        </p:tav>
                                      </p:tavLst>
                                    </p:anim>
                                    <p:anim calcmode="lin" valueType="num">
                                      <p:cBhvr additive="base">
                                        <p:cTn id="14"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228600" y="228600"/>
          <a:ext cx="855663" cy="1636713"/>
        </p:xfrm>
        <a:graphic>
          <a:graphicData uri="http://schemas.openxmlformats.org/presentationml/2006/ole">
            <p:oleObj spid="_x0000_s16386" name="Clip" r:id="rId3" imgW="856440" imgH="1637640" progId="">
              <p:embed/>
            </p:oleObj>
          </a:graphicData>
        </a:graphic>
      </p:graphicFrame>
      <p:sp>
        <p:nvSpPr>
          <p:cNvPr id="16387" name="Text Box 3"/>
          <p:cNvSpPr txBox="1">
            <a:spLocks noChangeArrowheads="1"/>
          </p:cNvSpPr>
          <p:nvPr/>
        </p:nvSpPr>
        <p:spPr bwMode="auto">
          <a:xfrm>
            <a:off x="1295400" y="381000"/>
            <a:ext cx="7620000" cy="1187450"/>
          </a:xfrm>
          <a:prstGeom prst="rect">
            <a:avLst/>
          </a:prstGeom>
          <a:noFill/>
          <a:ln w="9525">
            <a:noFill/>
            <a:miter lim="800000"/>
            <a:headEnd/>
            <a:tailEnd/>
          </a:ln>
          <a:effectLst/>
        </p:spPr>
        <p:txBody>
          <a:bodyPr>
            <a:spAutoFit/>
          </a:bodyPr>
          <a:lstStyle/>
          <a:p>
            <a:pPr algn="l">
              <a:spcBef>
                <a:spcPct val="50000"/>
              </a:spcBef>
            </a:pPr>
            <a:r>
              <a:rPr lang="en-US" altLang="en-US" sz="2400">
                <a:solidFill>
                  <a:schemeClr val="accent2"/>
                </a:solidFill>
              </a:rPr>
              <a:t>A sample of carbon monoxide gas occupies 3.20 L at 125 </a:t>
            </a:r>
            <a:r>
              <a:rPr lang="en-US" altLang="en-US" sz="2400" baseline="30000">
                <a:solidFill>
                  <a:schemeClr val="accent2"/>
                </a:solidFill>
              </a:rPr>
              <a:t>0</a:t>
            </a:r>
            <a:r>
              <a:rPr lang="en-US" altLang="en-US" sz="2400">
                <a:solidFill>
                  <a:schemeClr val="accent2"/>
                </a:solidFill>
              </a:rPr>
              <a:t>C.  At what temperature will the gas occupy a volume of 1.54 L if the pressure remains constant?</a:t>
            </a:r>
          </a:p>
        </p:txBody>
      </p:sp>
      <p:sp>
        <p:nvSpPr>
          <p:cNvPr id="16389" name="Text Box 5"/>
          <p:cNvSpPr txBox="1">
            <a:spLocks noChangeArrowheads="1"/>
          </p:cNvSpPr>
          <p:nvPr/>
        </p:nvSpPr>
        <p:spPr bwMode="auto">
          <a:xfrm>
            <a:off x="1719263" y="2901950"/>
            <a:ext cx="1951037" cy="519113"/>
          </a:xfrm>
          <a:prstGeom prst="rect">
            <a:avLst/>
          </a:prstGeom>
          <a:noFill/>
          <a:ln w="9525">
            <a:noFill/>
            <a:miter lim="800000"/>
            <a:headEnd/>
            <a:tailEnd/>
          </a:ln>
          <a:effectLst/>
        </p:spPr>
        <p:txBody>
          <a:bodyPr wrap="none">
            <a:spAutoFit/>
          </a:bodyPr>
          <a:lstStyle/>
          <a:p>
            <a:r>
              <a:rPr lang="en-US" altLang="en-US" i="1"/>
              <a:t>V</a:t>
            </a:r>
            <a:r>
              <a:rPr lang="en-US" altLang="en-US" baseline="-25000"/>
              <a:t>1</a:t>
            </a:r>
            <a:r>
              <a:rPr lang="en-US" altLang="en-US"/>
              <a:t> = 3.20 L</a:t>
            </a:r>
            <a:endParaRPr lang="en-US" altLang="en-US" baseline="-25000"/>
          </a:p>
        </p:txBody>
      </p:sp>
      <p:sp>
        <p:nvSpPr>
          <p:cNvPr id="16390" name="Text Box 6"/>
          <p:cNvSpPr txBox="1">
            <a:spLocks noChangeArrowheads="1"/>
          </p:cNvSpPr>
          <p:nvPr/>
        </p:nvSpPr>
        <p:spPr bwMode="auto">
          <a:xfrm>
            <a:off x="1719263" y="3575050"/>
            <a:ext cx="2366962" cy="519113"/>
          </a:xfrm>
          <a:prstGeom prst="rect">
            <a:avLst/>
          </a:prstGeom>
          <a:noFill/>
          <a:ln w="9525">
            <a:noFill/>
            <a:miter lim="800000"/>
            <a:headEnd/>
            <a:tailEnd/>
          </a:ln>
          <a:effectLst/>
        </p:spPr>
        <p:txBody>
          <a:bodyPr wrap="none">
            <a:spAutoFit/>
          </a:bodyPr>
          <a:lstStyle/>
          <a:p>
            <a:r>
              <a:rPr lang="en-US" altLang="en-US" i="1"/>
              <a:t>T</a:t>
            </a:r>
            <a:r>
              <a:rPr lang="en-US" altLang="en-US" baseline="-25000"/>
              <a:t>1</a:t>
            </a:r>
            <a:r>
              <a:rPr lang="en-US" altLang="en-US"/>
              <a:t> = 398.15 K</a:t>
            </a:r>
            <a:endParaRPr lang="en-US" altLang="en-US" baseline="-25000"/>
          </a:p>
        </p:txBody>
      </p:sp>
      <p:sp>
        <p:nvSpPr>
          <p:cNvPr id="16391" name="Text Box 7"/>
          <p:cNvSpPr txBox="1">
            <a:spLocks noChangeArrowheads="1"/>
          </p:cNvSpPr>
          <p:nvPr/>
        </p:nvSpPr>
        <p:spPr bwMode="auto">
          <a:xfrm>
            <a:off x="5165725" y="2903538"/>
            <a:ext cx="1951038" cy="519112"/>
          </a:xfrm>
          <a:prstGeom prst="rect">
            <a:avLst/>
          </a:prstGeom>
          <a:noFill/>
          <a:ln w="9525">
            <a:noFill/>
            <a:miter lim="800000"/>
            <a:headEnd/>
            <a:tailEnd/>
          </a:ln>
          <a:effectLst/>
        </p:spPr>
        <p:txBody>
          <a:bodyPr wrap="none">
            <a:spAutoFit/>
          </a:bodyPr>
          <a:lstStyle/>
          <a:p>
            <a:pPr algn="l"/>
            <a:r>
              <a:rPr lang="en-US" altLang="en-US" i="1"/>
              <a:t>V</a:t>
            </a:r>
            <a:r>
              <a:rPr lang="en-US" altLang="en-US" baseline="-25000"/>
              <a:t>2</a:t>
            </a:r>
            <a:r>
              <a:rPr lang="en-US" altLang="en-US"/>
              <a:t> = 1.54 L</a:t>
            </a:r>
            <a:endParaRPr lang="en-US" altLang="en-US" baseline="-25000"/>
          </a:p>
        </p:txBody>
      </p:sp>
      <p:sp>
        <p:nvSpPr>
          <p:cNvPr id="16392" name="Text Box 8"/>
          <p:cNvSpPr txBox="1">
            <a:spLocks noChangeArrowheads="1"/>
          </p:cNvSpPr>
          <p:nvPr/>
        </p:nvSpPr>
        <p:spPr bwMode="auto">
          <a:xfrm>
            <a:off x="5175250" y="3576638"/>
            <a:ext cx="1139825" cy="519112"/>
          </a:xfrm>
          <a:prstGeom prst="rect">
            <a:avLst/>
          </a:prstGeom>
          <a:noFill/>
          <a:ln w="9525">
            <a:noFill/>
            <a:miter lim="800000"/>
            <a:headEnd/>
            <a:tailEnd/>
          </a:ln>
          <a:effectLst/>
        </p:spPr>
        <p:txBody>
          <a:bodyPr wrap="none">
            <a:spAutoFit/>
          </a:bodyPr>
          <a:lstStyle/>
          <a:p>
            <a:pPr algn="l"/>
            <a:r>
              <a:rPr lang="en-US" altLang="en-US" i="1"/>
              <a:t>T</a:t>
            </a:r>
            <a:r>
              <a:rPr lang="en-US" altLang="en-US" baseline="-25000"/>
              <a:t>2</a:t>
            </a:r>
            <a:r>
              <a:rPr lang="en-US" altLang="en-US"/>
              <a:t> = ?</a:t>
            </a:r>
            <a:endParaRPr lang="en-US" altLang="en-US" baseline="-25000"/>
          </a:p>
        </p:txBody>
      </p:sp>
      <p:sp>
        <p:nvSpPr>
          <p:cNvPr id="16393" name="Text Box 9"/>
          <p:cNvSpPr txBox="1">
            <a:spLocks noChangeArrowheads="1"/>
          </p:cNvSpPr>
          <p:nvPr/>
        </p:nvSpPr>
        <p:spPr bwMode="auto">
          <a:xfrm>
            <a:off x="762000" y="4789488"/>
            <a:ext cx="941388" cy="519112"/>
          </a:xfrm>
          <a:prstGeom prst="rect">
            <a:avLst/>
          </a:prstGeom>
          <a:noFill/>
          <a:ln w="9525">
            <a:noFill/>
            <a:miter lim="800000"/>
            <a:headEnd/>
            <a:tailEnd/>
          </a:ln>
          <a:effectLst/>
        </p:spPr>
        <p:txBody>
          <a:bodyPr wrap="none">
            <a:spAutoFit/>
          </a:bodyPr>
          <a:lstStyle/>
          <a:p>
            <a:pPr algn="l"/>
            <a:r>
              <a:rPr lang="en-US" altLang="en-US" i="1"/>
              <a:t>T</a:t>
            </a:r>
            <a:r>
              <a:rPr lang="en-US" altLang="en-US" baseline="-25000"/>
              <a:t>2</a:t>
            </a:r>
            <a:r>
              <a:rPr lang="en-US" altLang="en-US"/>
              <a:t> = </a:t>
            </a:r>
            <a:endParaRPr lang="en-US" altLang="en-US" i="1"/>
          </a:p>
        </p:txBody>
      </p:sp>
      <p:grpSp>
        <p:nvGrpSpPr>
          <p:cNvPr id="16394" name="Group 10"/>
          <p:cNvGrpSpPr>
            <a:grpSpLocks/>
          </p:cNvGrpSpPr>
          <p:nvPr/>
        </p:nvGrpSpPr>
        <p:grpSpPr bwMode="auto">
          <a:xfrm>
            <a:off x="1651000" y="4533900"/>
            <a:ext cx="1282700" cy="1052513"/>
            <a:chOff x="1542" y="2928"/>
            <a:chExt cx="808" cy="663"/>
          </a:xfrm>
        </p:grpSpPr>
        <p:sp>
          <p:nvSpPr>
            <p:cNvPr id="16395" name="Text Box 11"/>
            <p:cNvSpPr txBox="1">
              <a:spLocks noChangeArrowheads="1"/>
            </p:cNvSpPr>
            <p:nvPr/>
          </p:nvSpPr>
          <p:spPr bwMode="auto">
            <a:xfrm>
              <a:off x="1542" y="2928"/>
              <a:ext cx="808" cy="327"/>
            </a:xfrm>
            <a:prstGeom prst="rect">
              <a:avLst/>
            </a:prstGeom>
            <a:noFill/>
            <a:ln w="9525">
              <a:noFill/>
              <a:miter lim="800000"/>
              <a:headEnd/>
              <a:tailEnd/>
            </a:ln>
            <a:effectLst/>
          </p:spPr>
          <p:txBody>
            <a:bodyPr wrap="none">
              <a:spAutoFit/>
            </a:bodyPr>
            <a:lstStyle/>
            <a:p>
              <a:r>
                <a:rPr lang="en-US" altLang="en-US" i="1"/>
                <a:t>V</a:t>
              </a:r>
              <a:r>
                <a:rPr lang="en-US" altLang="en-US" baseline="-25000"/>
                <a:t>2</a:t>
              </a:r>
              <a:r>
                <a:rPr lang="en-US" altLang="en-US"/>
                <a:t> x </a:t>
              </a:r>
              <a:r>
                <a:rPr lang="en-US" altLang="en-US" i="1"/>
                <a:t>T</a:t>
              </a:r>
              <a:r>
                <a:rPr lang="en-US" altLang="en-US" baseline="-25000"/>
                <a:t>1</a:t>
              </a:r>
              <a:endParaRPr lang="en-US" altLang="en-US" i="1"/>
            </a:p>
          </p:txBody>
        </p:sp>
        <p:sp>
          <p:nvSpPr>
            <p:cNvPr id="16396" name="Line 12"/>
            <p:cNvSpPr>
              <a:spLocks noChangeShapeType="1"/>
            </p:cNvSpPr>
            <p:nvPr/>
          </p:nvSpPr>
          <p:spPr bwMode="auto">
            <a:xfrm>
              <a:off x="1586" y="3259"/>
              <a:ext cx="720" cy="0"/>
            </a:xfrm>
            <a:prstGeom prst="line">
              <a:avLst/>
            </a:prstGeom>
            <a:noFill/>
            <a:ln w="28575">
              <a:solidFill>
                <a:schemeClr val="tx1"/>
              </a:solidFill>
              <a:round/>
              <a:headEnd/>
              <a:tailEnd/>
            </a:ln>
            <a:effectLst/>
          </p:spPr>
          <p:txBody>
            <a:bodyPr/>
            <a:lstStyle/>
            <a:p>
              <a:endParaRPr lang="en-US"/>
            </a:p>
          </p:txBody>
        </p:sp>
        <p:sp>
          <p:nvSpPr>
            <p:cNvPr id="16397" name="Text Box 13"/>
            <p:cNvSpPr txBox="1">
              <a:spLocks noChangeArrowheads="1"/>
            </p:cNvSpPr>
            <p:nvPr/>
          </p:nvSpPr>
          <p:spPr bwMode="auto">
            <a:xfrm>
              <a:off x="1771" y="3264"/>
              <a:ext cx="350" cy="327"/>
            </a:xfrm>
            <a:prstGeom prst="rect">
              <a:avLst/>
            </a:prstGeom>
            <a:noFill/>
            <a:ln w="9525">
              <a:noFill/>
              <a:miter lim="800000"/>
              <a:headEnd/>
              <a:tailEnd/>
            </a:ln>
            <a:effectLst/>
          </p:spPr>
          <p:txBody>
            <a:bodyPr wrap="none">
              <a:spAutoFit/>
            </a:bodyPr>
            <a:lstStyle/>
            <a:p>
              <a:r>
                <a:rPr lang="en-US" altLang="en-US" i="1"/>
                <a:t>V</a:t>
              </a:r>
              <a:r>
                <a:rPr lang="en-US" altLang="en-US" baseline="-25000"/>
                <a:t>1</a:t>
              </a:r>
              <a:endParaRPr lang="en-US" altLang="en-US" i="1"/>
            </a:p>
          </p:txBody>
        </p:sp>
      </p:grpSp>
      <p:grpSp>
        <p:nvGrpSpPr>
          <p:cNvPr id="16398" name="Group 14"/>
          <p:cNvGrpSpPr>
            <a:grpSpLocks/>
          </p:cNvGrpSpPr>
          <p:nvPr/>
        </p:nvGrpSpPr>
        <p:grpSpPr bwMode="auto">
          <a:xfrm>
            <a:off x="2887663" y="4597400"/>
            <a:ext cx="3827462" cy="925513"/>
            <a:chOff x="2049" y="2896"/>
            <a:chExt cx="2411" cy="583"/>
          </a:xfrm>
        </p:grpSpPr>
        <p:sp>
          <p:nvSpPr>
            <p:cNvPr id="16399" name="Text Box 15"/>
            <p:cNvSpPr txBox="1">
              <a:spLocks noChangeArrowheads="1"/>
            </p:cNvSpPr>
            <p:nvPr/>
          </p:nvSpPr>
          <p:spPr bwMode="auto">
            <a:xfrm>
              <a:off x="2470" y="2896"/>
              <a:ext cx="1874" cy="327"/>
            </a:xfrm>
            <a:prstGeom prst="rect">
              <a:avLst/>
            </a:prstGeom>
            <a:noFill/>
            <a:ln w="9525">
              <a:noFill/>
              <a:miter lim="800000"/>
              <a:headEnd/>
              <a:tailEnd/>
            </a:ln>
            <a:effectLst/>
          </p:spPr>
          <p:txBody>
            <a:bodyPr wrap="none">
              <a:spAutoFit/>
            </a:bodyPr>
            <a:lstStyle/>
            <a:p>
              <a:r>
                <a:rPr lang="en-US" altLang="en-US"/>
                <a:t>1.54 L x 398.15 K</a:t>
              </a:r>
            </a:p>
          </p:txBody>
        </p:sp>
        <p:sp>
          <p:nvSpPr>
            <p:cNvPr id="16400" name="Line 16"/>
            <p:cNvSpPr>
              <a:spLocks noChangeShapeType="1"/>
            </p:cNvSpPr>
            <p:nvPr/>
          </p:nvSpPr>
          <p:spPr bwMode="auto">
            <a:xfrm>
              <a:off x="2348" y="3188"/>
              <a:ext cx="2112" cy="0"/>
            </a:xfrm>
            <a:prstGeom prst="line">
              <a:avLst/>
            </a:prstGeom>
            <a:noFill/>
            <a:ln w="28575">
              <a:solidFill>
                <a:schemeClr val="tx1"/>
              </a:solidFill>
              <a:round/>
              <a:headEnd/>
              <a:tailEnd/>
            </a:ln>
            <a:effectLst/>
          </p:spPr>
          <p:txBody>
            <a:bodyPr/>
            <a:lstStyle/>
            <a:p>
              <a:endParaRPr lang="en-US"/>
            </a:p>
          </p:txBody>
        </p:sp>
        <p:sp>
          <p:nvSpPr>
            <p:cNvPr id="16401" name="Text Box 17"/>
            <p:cNvSpPr txBox="1">
              <a:spLocks noChangeArrowheads="1"/>
            </p:cNvSpPr>
            <p:nvPr/>
          </p:nvSpPr>
          <p:spPr bwMode="auto">
            <a:xfrm>
              <a:off x="3035" y="3152"/>
              <a:ext cx="740" cy="327"/>
            </a:xfrm>
            <a:prstGeom prst="rect">
              <a:avLst/>
            </a:prstGeom>
            <a:noFill/>
            <a:ln w="9525">
              <a:noFill/>
              <a:miter lim="800000"/>
              <a:headEnd/>
              <a:tailEnd/>
            </a:ln>
            <a:effectLst/>
          </p:spPr>
          <p:txBody>
            <a:bodyPr wrap="none">
              <a:spAutoFit/>
            </a:bodyPr>
            <a:lstStyle/>
            <a:p>
              <a:r>
                <a:rPr lang="en-US" altLang="en-US"/>
                <a:t>3.20 L</a:t>
              </a:r>
            </a:p>
          </p:txBody>
        </p:sp>
        <p:sp>
          <p:nvSpPr>
            <p:cNvPr id="16402" name="Text Box 18"/>
            <p:cNvSpPr txBox="1">
              <a:spLocks noChangeArrowheads="1"/>
            </p:cNvSpPr>
            <p:nvPr/>
          </p:nvSpPr>
          <p:spPr bwMode="auto">
            <a:xfrm>
              <a:off x="2049" y="3017"/>
              <a:ext cx="247" cy="327"/>
            </a:xfrm>
            <a:prstGeom prst="rect">
              <a:avLst/>
            </a:prstGeom>
            <a:noFill/>
            <a:ln w="9525">
              <a:noFill/>
              <a:miter lim="800000"/>
              <a:headEnd/>
              <a:tailEnd/>
            </a:ln>
            <a:effectLst/>
          </p:spPr>
          <p:txBody>
            <a:bodyPr wrap="none">
              <a:spAutoFit/>
            </a:bodyPr>
            <a:lstStyle/>
            <a:p>
              <a:r>
                <a:rPr lang="en-US" altLang="en-US"/>
                <a:t>=</a:t>
              </a:r>
            </a:p>
          </p:txBody>
        </p:sp>
      </p:grpSp>
      <p:sp>
        <p:nvSpPr>
          <p:cNvPr id="16403" name="Text Box 19"/>
          <p:cNvSpPr txBox="1">
            <a:spLocks noChangeArrowheads="1"/>
          </p:cNvSpPr>
          <p:nvPr/>
        </p:nvSpPr>
        <p:spPr bwMode="auto">
          <a:xfrm>
            <a:off x="6748463" y="4789488"/>
            <a:ext cx="1420812" cy="519112"/>
          </a:xfrm>
          <a:prstGeom prst="rect">
            <a:avLst/>
          </a:prstGeom>
          <a:noFill/>
          <a:ln w="9525">
            <a:noFill/>
            <a:miter lim="800000"/>
            <a:headEnd/>
            <a:tailEnd/>
          </a:ln>
          <a:effectLst/>
        </p:spPr>
        <p:txBody>
          <a:bodyPr wrap="none">
            <a:spAutoFit/>
          </a:bodyPr>
          <a:lstStyle/>
          <a:p>
            <a:r>
              <a:rPr lang="en-US" altLang="en-US"/>
              <a:t>= 192 K</a:t>
            </a:r>
          </a:p>
        </p:txBody>
      </p:sp>
      <p:sp>
        <p:nvSpPr>
          <p:cNvPr id="16404" name="Line 20"/>
          <p:cNvSpPr>
            <a:spLocks noChangeShapeType="1"/>
          </p:cNvSpPr>
          <p:nvPr/>
        </p:nvSpPr>
        <p:spPr bwMode="auto">
          <a:xfrm flipV="1">
            <a:off x="4283075" y="4800600"/>
            <a:ext cx="457200" cy="228600"/>
          </a:xfrm>
          <a:prstGeom prst="line">
            <a:avLst/>
          </a:prstGeom>
          <a:noFill/>
          <a:ln w="28575">
            <a:solidFill>
              <a:srgbClr val="FF0000"/>
            </a:solidFill>
            <a:round/>
            <a:headEnd/>
            <a:tailEnd/>
          </a:ln>
          <a:effectLst/>
        </p:spPr>
        <p:txBody>
          <a:bodyPr/>
          <a:lstStyle/>
          <a:p>
            <a:endParaRPr lang="en-US"/>
          </a:p>
        </p:txBody>
      </p:sp>
      <p:sp>
        <p:nvSpPr>
          <p:cNvPr id="16405" name="Line 21"/>
          <p:cNvSpPr>
            <a:spLocks noChangeShapeType="1"/>
          </p:cNvSpPr>
          <p:nvPr/>
        </p:nvSpPr>
        <p:spPr bwMode="auto">
          <a:xfrm flipV="1">
            <a:off x="5197475" y="5194300"/>
            <a:ext cx="457200" cy="228600"/>
          </a:xfrm>
          <a:prstGeom prst="line">
            <a:avLst/>
          </a:prstGeom>
          <a:noFill/>
          <a:ln w="28575">
            <a:solidFill>
              <a:srgbClr val="FF0000"/>
            </a:solidFill>
            <a:round/>
            <a:headEnd/>
            <a:tailEnd/>
          </a:ln>
          <a:effectLst/>
        </p:spPr>
        <p:txBody>
          <a:bodyPr/>
          <a:lstStyle/>
          <a:p>
            <a:endParaRPr lang="en-US"/>
          </a:p>
        </p:txBody>
      </p:sp>
      <p:sp>
        <p:nvSpPr>
          <p:cNvPr id="16408" name="Text Box 24"/>
          <p:cNvSpPr txBox="1">
            <a:spLocks noChangeArrowheads="1"/>
          </p:cNvSpPr>
          <p:nvPr/>
        </p:nvSpPr>
        <p:spPr bwMode="auto">
          <a:xfrm>
            <a:off x="3454400" y="2133600"/>
            <a:ext cx="2233613" cy="519113"/>
          </a:xfrm>
          <a:prstGeom prst="rect">
            <a:avLst/>
          </a:prstGeom>
          <a:noFill/>
          <a:ln w="9525">
            <a:noFill/>
            <a:miter lim="800000"/>
            <a:headEnd/>
            <a:tailEnd/>
          </a:ln>
          <a:effectLst/>
        </p:spPr>
        <p:txBody>
          <a:bodyPr wrap="none">
            <a:spAutoFit/>
          </a:bodyPr>
          <a:lstStyle/>
          <a:p>
            <a:r>
              <a:rPr lang="en-US" altLang="en-US" i="1"/>
              <a:t>V</a:t>
            </a:r>
            <a:r>
              <a:rPr lang="en-US" altLang="en-US" baseline="-25000"/>
              <a:t>1</a:t>
            </a:r>
            <a:r>
              <a:rPr lang="en-US" altLang="en-US"/>
              <a:t>/</a:t>
            </a:r>
            <a:r>
              <a:rPr lang="en-US" altLang="en-US" i="1"/>
              <a:t>T</a:t>
            </a:r>
            <a:r>
              <a:rPr lang="en-US" altLang="en-US" baseline="-25000"/>
              <a:t>1</a:t>
            </a:r>
            <a:r>
              <a:rPr lang="en-US" altLang="en-US"/>
              <a:t> = </a:t>
            </a:r>
            <a:r>
              <a:rPr lang="en-US" altLang="en-US" i="1"/>
              <a:t>V</a:t>
            </a:r>
            <a:r>
              <a:rPr lang="en-US" altLang="en-US" baseline="-25000"/>
              <a:t>2</a:t>
            </a:r>
            <a:r>
              <a:rPr lang="en-US" altLang="en-US"/>
              <a:t>/</a:t>
            </a:r>
            <a:r>
              <a:rPr lang="en-US" altLang="en-US" i="1"/>
              <a:t>T</a:t>
            </a:r>
            <a:r>
              <a:rPr lang="en-US" altLang="en-US" baseline="-25000"/>
              <a:t>2</a:t>
            </a:r>
            <a:endParaRPr lang="en-US" altLang="en-US" i="1">
              <a:solidFill>
                <a:srgbClr val="FF3300"/>
              </a:solidFill>
            </a:endParaRPr>
          </a:p>
        </p:txBody>
      </p:sp>
      <p:sp>
        <p:nvSpPr>
          <p:cNvPr id="16409" name="Oval 25"/>
          <p:cNvSpPr>
            <a:spLocks noChangeArrowheads="1"/>
          </p:cNvSpPr>
          <p:nvPr/>
        </p:nvSpPr>
        <p:spPr bwMode="auto">
          <a:xfrm>
            <a:off x="3581400" y="3429000"/>
            <a:ext cx="609600" cy="762000"/>
          </a:xfrm>
          <a:prstGeom prst="ellipse">
            <a:avLst/>
          </a:prstGeom>
          <a:noFill/>
          <a:ln w="2857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 calcmode="lin" valueType="num">
                                      <p:cBhvr additive="base">
                                        <p:cTn id="7" dur="500" fill="hold"/>
                                        <p:tgtEl>
                                          <p:spTgt spid="16408"/>
                                        </p:tgtEl>
                                        <p:attrNameLst>
                                          <p:attrName>ppt_x</p:attrName>
                                        </p:attrNameLst>
                                      </p:cBhvr>
                                      <p:tavLst>
                                        <p:tav tm="0">
                                          <p:val>
                                            <p:strVal val="0-#ppt_w/2"/>
                                          </p:val>
                                        </p:tav>
                                        <p:tav tm="100000">
                                          <p:val>
                                            <p:strVal val="#ppt_x"/>
                                          </p:val>
                                        </p:tav>
                                      </p:tavLst>
                                    </p:anim>
                                    <p:anim calcmode="lin" valueType="num">
                                      <p:cBhvr additive="base">
                                        <p:cTn id="8"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0-#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0-#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409"/>
                                        </p:tgtEl>
                                        <p:attrNameLst>
                                          <p:attrName>style.visibility</p:attrName>
                                        </p:attrNameLst>
                                      </p:cBhvr>
                                      <p:to>
                                        <p:strVal val="visible"/>
                                      </p:to>
                                    </p:set>
                                  </p:childTnLst>
                                  <p:subTnLst>
                                    <p:set>
                                      <p:cBhvr override="childStyle">
                                        <p:cTn dur="1" fill="hold" display="0" masterRel="nextClick" afterEffect="1"/>
                                        <p:tgtEl>
                                          <p:spTgt spid="1640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6391"/>
                                        </p:tgtEl>
                                        <p:attrNameLst>
                                          <p:attrName>style.visibility</p:attrName>
                                        </p:attrNameLst>
                                      </p:cBhvr>
                                      <p:to>
                                        <p:strVal val="visible"/>
                                      </p:to>
                                    </p:set>
                                    <p:anim calcmode="lin" valueType="num">
                                      <p:cBhvr additive="base">
                                        <p:cTn id="29" dur="500" fill="hold"/>
                                        <p:tgtEl>
                                          <p:spTgt spid="16391"/>
                                        </p:tgtEl>
                                        <p:attrNameLst>
                                          <p:attrName>ppt_x</p:attrName>
                                        </p:attrNameLst>
                                      </p:cBhvr>
                                      <p:tavLst>
                                        <p:tav tm="0">
                                          <p:val>
                                            <p:strVal val="1+#ppt_w/2"/>
                                          </p:val>
                                        </p:tav>
                                        <p:tav tm="100000">
                                          <p:val>
                                            <p:strVal val="#ppt_x"/>
                                          </p:val>
                                        </p:tav>
                                      </p:tavLst>
                                    </p:anim>
                                    <p:anim calcmode="lin" valueType="num">
                                      <p:cBhvr additive="base">
                                        <p:cTn id="30"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392"/>
                                        </p:tgtEl>
                                        <p:attrNameLst>
                                          <p:attrName>style.visibility</p:attrName>
                                        </p:attrNameLst>
                                      </p:cBhvr>
                                      <p:to>
                                        <p:strVal val="visible"/>
                                      </p:to>
                                    </p:set>
                                    <p:anim calcmode="lin" valueType="num">
                                      <p:cBhvr additive="base">
                                        <p:cTn id="35" dur="500" fill="hold"/>
                                        <p:tgtEl>
                                          <p:spTgt spid="16392"/>
                                        </p:tgtEl>
                                        <p:attrNameLst>
                                          <p:attrName>ppt_x</p:attrName>
                                        </p:attrNameLst>
                                      </p:cBhvr>
                                      <p:tavLst>
                                        <p:tav tm="0">
                                          <p:val>
                                            <p:strVal val="1+#ppt_w/2"/>
                                          </p:val>
                                        </p:tav>
                                        <p:tav tm="100000">
                                          <p:val>
                                            <p:strVal val="#ppt_x"/>
                                          </p:val>
                                        </p:tav>
                                      </p:tavLst>
                                    </p:anim>
                                    <p:anim calcmode="lin" valueType="num">
                                      <p:cBhvr additive="base">
                                        <p:cTn id="36"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393"/>
                                        </p:tgtEl>
                                        <p:attrNameLst>
                                          <p:attrName>style.visibility</p:attrName>
                                        </p:attrNameLst>
                                      </p:cBhvr>
                                      <p:to>
                                        <p:strVal val="visible"/>
                                      </p:to>
                                    </p:set>
                                    <p:anim calcmode="lin" valueType="num">
                                      <p:cBhvr additive="base">
                                        <p:cTn id="41" dur="500" fill="hold"/>
                                        <p:tgtEl>
                                          <p:spTgt spid="16393"/>
                                        </p:tgtEl>
                                        <p:attrNameLst>
                                          <p:attrName>ppt_x</p:attrName>
                                        </p:attrNameLst>
                                      </p:cBhvr>
                                      <p:tavLst>
                                        <p:tav tm="0">
                                          <p:val>
                                            <p:strVal val="0-#ppt_w/2"/>
                                          </p:val>
                                        </p:tav>
                                        <p:tav tm="100000">
                                          <p:val>
                                            <p:strVal val="#ppt_x"/>
                                          </p:val>
                                        </p:tav>
                                      </p:tavLst>
                                    </p:anim>
                                    <p:anim calcmode="lin" valueType="num">
                                      <p:cBhvr additive="base">
                                        <p:cTn id="42"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6398"/>
                                        </p:tgtEl>
                                        <p:attrNameLst>
                                          <p:attrName>style.visibility</p:attrName>
                                        </p:attrNameLst>
                                      </p:cBhvr>
                                      <p:to>
                                        <p:strVal val="visible"/>
                                      </p:to>
                                    </p:set>
                                    <p:anim calcmode="lin" valueType="num">
                                      <p:cBhvr additive="base">
                                        <p:cTn id="53" dur="500" fill="hold"/>
                                        <p:tgtEl>
                                          <p:spTgt spid="16398"/>
                                        </p:tgtEl>
                                        <p:attrNameLst>
                                          <p:attrName>ppt_x</p:attrName>
                                        </p:attrNameLst>
                                      </p:cBhvr>
                                      <p:tavLst>
                                        <p:tav tm="0">
                                          <p:val>
                                            <p:strVal val="1+#ppt_w/2"/>
                                          </p:val>
                                        </p:tav>
                                        <p:tav tm="100000">
                                          <p:val>
                                            <p:strVal val="#ppt_x"/>
                                          </p:val>
                                        </p:tav>
                                      </p:tavLst>
                                    </p:anim>
                                    <p:anim calcmode="lin" valueType="num">
                                      <p:cBhvr additive="base">
                                        <p:cTn id="54" dur="500" fill="hold"/>
                                        <p:tgtEl>
                                          <p:spTgt spid="163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64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640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403"/>
                                        </p:tgtEl>
                                        <p:attrNameLst>
                                          <p:attrName>style.visibility</p:attrName>
                                        </p:attrNameLst>
                                      </p:cBhvr>
                                      <p:to>
                                        <p:strVal val="visible"/>
                                      </p:to>
                                    </p:set>
                                    <p:anim calcmode="lin" valueType="num">
                                      <p:cBhvr additive="base">
                                        <p:cTn id="67" dur="500" fill="hold"/>
                                        <p:tgtEl>
                                          <p:spTgt spid="16403"/>
                                        </p:tgtEl>
                                        <p:attrNameLst>
                                          <p:attrName>ppt_x</p:attrName>
                                        </p:attrNameLst>
                                      </p:cBhvr>
                                      <p:tavLst>
                                        <p:tav tm="0">
                                          <p:val>
                                            <p:strVal val="1+#ppt_w/2"/>
                                          </p:val>
                                        </p:tav>
                                        <p:tav tm="100000">
                                          <p:val>
                                            <p:strVal val="#ppt_x"/>
                                          </p:val>
                                        </p:tav>
                                      </p:tavLst>
                                    </p:anim>
                                    <p:anim calcmode="lin" valueType="num">
                                      <p:cBhvr additive="base">
                                        <p:cTn id="68"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P spid="16392" grpId="0" autoUpdateAnimBg="0"/>
      <p:bldP spid="16393" grpId="0" autoUpdateAnimBg="0"/>
      <p:bldP spid="16403" grpId="0" autoUpdateAnimBg="0"/>
      <p:bldP spid="16404" grpId="0" animBg="1"/>
      <p:bldP spid="16405" grpId="0" animBg="1"/>
      <p:bldP spid="16408" grpId="0" autoUpdateAnimBg="0"/>
      <p:bldP spid="16409"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1000</Words>
  <Application>Microsoft Macintosh PowerPoint</Application>
  <PresentationFormat>On-screen Show (4:3)</PresentationFormat>
  <Paragraphs>191</Paragraphs>
  <Slides>20</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Clip</vt:lpstr>
      <vt:lpstr>Slide 1</vt:lpstr>
      <vt:lpstr>Slide 2</vt:lpstr>
      <vt:lpstr>Slide 3</vt:lpstr>
      <vt:lpstr>Slide 4</vt:lpstr>
      <vt:lpstr>Slide 5</vt:lpstr>
      <vt:lpstr>Slide 6</vt:lpstr>
      <vt:lpstr>Slide 7</vt:lpstr>
      <vt:lpstr>Slide 8</vt:lpstr>
      <vt:lpstr>Slide 9</vt:lpstr>
      <vt:lpstr>Avogadro’s Law</vt:lpstr>
      <vt:lpstr>Ideal Gas Equation</vt:lpstr>
      <vt:lpstr>Slide 12</vt:lpstr>
      <vt:lpstr>Slide 13</vt:lpstr>
      <vt:lpstr>Slide 14</vt:lpstr>
      <vt:lpstr>Slide 15</vt:lpstr>
      <vt:lpstr>Slide 16</vt:lpstr>
      <vt:lpstr>Slide 17</vt:lpstr>
      <vt:lpstr>Slide 18</vt:lpstr>
      <vt:lpstr>Slide 19</vt:lpstr>
      <vt:lpstr>Slide 20</vt:lpstr>
    </vt:vector>
  </TitlesOfParts>
  <Company>University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David Robertson</dc:creator>
  <cp:lastModifiedBy>Murielle Wright</cp:lastModifiedBy>
  <cp:revision>43</cp:revision>
  <dcterms:created xsi:type="dcterms:W3CDTF">2011-07-17T19:08:54Z</dcterms:created>
  <dcterms:modified xsi:type="dcterms:W3CDTF">2011-07-17T19:09:07Z</dcterms:modified>
</cp:coreProperties>
</file>