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009900"/>
    <a:srgbClr val="006600"/>
    <a:srgbClr val="FF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5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FED64C60-C9DD-44A8-9CFE-4D9F1FD6E570}"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91475" y="6429375"/>
            <a:ext cx="876300" cy="292100"/>
          </a:xfrm>
        </p:spPr>
        <p:txBody>
          <a:bodyPr/>
          <a:lstStyle/>
          <a:p>
            <a:fld id="{4A3F0DCD-B9C4-464E-916A-C10EA46E7EDD}" type="slidenum">
              <a:rPr lang="en-US" smtClean="0"/>
              <a:t>‹#›</a:t>
            </a:fld>
            <a:endParaRPr lang="en-US"/>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64C60-C9DD-44A8-9CFE-4D9F1FD6E570}"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0DCD-B9C4-464E-916A-C10EA46E7E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64C60-C9DD-44A8-9CFE-4D9F1FD6E570}"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0DCD-B9C4-464E-916A-C10EA46E7E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FED64C60-C9DD-44A8-9CFE-4D9F1FD6E570}"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0DCD-B9C4-464E-916A-C10EA46E7EDD}" type="slidenum">
              <a:rPr lang="en-US" smtClean="0"/>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FED64C60-C9DD-44A8-9CFE-4D9F1FD6E570}" type="datetimeFigureOut">
              <a:rPr lang="en-US" smtClean="0"/>
              <a:t>9/16/2015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0DCD-B9C4-464E-916A-C10EA46E7EDD}" type="slidenum">
              <a:rPr lang="en-US" smtClean="0"/>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ED64C60-C9DD-44A8-9CFE-4D9F1FD6E570}"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0DCD-B9C4-464E-916A-C10EA46E7EDD}" type="slidenum">
              <a:rPr lang="en-US" smtClean="0"/>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ED64C60-C9DD-44A8-9CFE-4D9F1FD6E570}" type="datetimeFigureOut">
              <a:rPr lang="en-US" smtClean="0"/>
              <a:t>9/16/2015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3F0DCD-B9C4-464E-916A-C10EA46E7EDD}" type="slidenum">
              <a:rPr lang="en-US" smtClean="0"/>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FED64C60-C9DD-44A8-9CFE-4D9F1FD6E570}" type="datetimeFigureOut">
              <a:rPr lang="en-US" smtClean="0"/>
              <a:t>9/16/2015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3F0DCD-B9C4-464E-916A-C10EA46E7EDD}" type="slidenum">
              <a:rPr lang="en-US" smtClean="0"/>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64C60-C9DD-44A8-9CFE-4D9F1FD6E570}" type="datetimeFigureOut">
              <a:rPr lang="en-US" smtClean="0"/>
              <a:t>9/16/2015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3F0DCD-B9C4-464E-916A-C10EA46E7E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FED64C60-C9DD-44A8-9CFE-4D9F1FD6E570}"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0DCD-B9C4-464E-916A-C10EA46E7EDD}" type="slidenum">
              <a:rPr lang="en-US" smtClean="0"/>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FED64C60-C9DD-44A8-9CFE-4D9F1FD6E570}" type="datetimeFigureOut">
              <a:rPr lang="en-US" smtClean="0"/>
              <a:t>9/16/2015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0DCD-B9C4-464E-916A-C10EA46E7EDD}" type="slidenum">
              <a:rPr lang="en-US" smtClean="0"/>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FED64C60-C9DD-44A8-9CFE-4D9F1FD6E570}" type="datetimeFigureOut">
              <a:rPr lang="en-US" smtClean="0"/>
              <a:t>9/16/2015</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4A3F0DCD-B9C4-464E-916A-C10EA46E7E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648200"/>
            <a:ext cx="6400800" cy="990600"/>
          </a:xfrm>
        </p:spPr>
        <p:txBody>
          <a:bodyPr>
            <a:normAutofit/>
          </a:bodyPr>
          <a:lstStyle/>
          <a:p>
            <a:endParaRPr lang="en-US" dirty="0" smtClean="0">
              <a:solidFill>
                <a:schemeClr val="bg1"/>
              </a:solidFill>
            </a:endParaRPr>
          </a:p>
          <a:p>
            <a:r>
              <a:rPr lang="en-US" dirty="0" smtClean="0">
                <a:solidFill>
                  <a:srgbClr val="FF66FF"/>
                </a:solidFill>
              </a:rPr>
              <a:t>By Karla, Yuliana, Sara, Maryalex .</a:t>
            </a:r>
            <a:endParaRPr lang="en-US" dirty="0">
              <a:solidFill>
                <a:srgbClr val="FF66FF"/>
              </a:solidFill>
            </a:endParaRPr>
          </a:p>
        </p:txBody>
      </p:sp>
      <p:sp>
        <p:nvSpPr>
          <p:cNvPr id="2" name="Title 1"/>
          <p:cNvSpPr>
            <a:spLocks noGrp="1"/>
          </p:cNvSpPr>
          <p:nvPr>
            <p:ph type="title"/>
          </p:nvPr>
        </p:nvSpPr>
        <p:spPr>
          <a:xfrm>
            <a:off x="717993" y="609600"/>
            <a:ext cx="7772400" cy="914400"/>
          </a:xfrm>
        </p:spPr>
        <p:txBody>
          <a:bodyPr>
            <a:normAutofit fontScale="90000"/>
          </a:bodyPr>
          <a:lstStyle/>
          <a:p>
            <a:r>
              <a:rPr lang="en-US" sz="4800" dirty="0" smtClean="0">
                <a:solidFill>
                  <a:srgbClr val="0070C0"/>
                </a:solidFill>
                <a:latin typeface="Andalus" panose="02020603050405020304" pitchFamily="18" charset="-78"/>
                <a:cs typeface="Andalus" panose="02020603050405020304" pitchFamily="18" charset="-78"/>
              </a:rPr>
              <a:t/>
            </a:r>
            <a:br>
              <a:rPr lang="en-US" sz="4800" dirty="0" smtClean="0">
                <a:solidFill>
                  <a:srgbClr val="0070C0"/>
                </a:solidFill>
                <a:latin typeface="Andalus" panose="02020603050405020304" pitchFamily="18" charset="-78"/>
                <a:cs typeface="Andalus" panose="02020603050405020304" pitchFamily="18" charset="-78"/>
              </a:rPr>
            </a:br>
            <a:r>
              <a:rPr lang="en-US" sz="4800" dirty="0">
                <a:solidFill>
                  <a:srgbClr val="0070C0"/>
                </a:solidFill>
                <a:latin typeface="Andalus" panose="02020603050405020304" pitchFamily="18" charset="-78"/>
                <a:cs typeface="Andalus" panose="02020603050405020304" pitchFamily="18" charset="-78"/>
              </a:rPr>
              <a:t/>
            </a:r>
            <a:br>
              <a:rPr lang="en-US" sz="4800" dirty="0">
                <a:solidFill>
                  <a:srgbClr val="0070C0"/>
                </a:solidFill>
                <a:latin typeface="Andalus" panose="02020603050405020304" pitchFamily="18" charset="-78"/>
                <a:cs typeface="Andalus" panose="02020603050405020304" pitchFamily="18" charset="-78"/>
              </a:rPr>
            </a:br>
            <a:r>
              <a:rPr lang="en-US" sz="4800" dirty="0" smtClean="0">
                <a:solidFill>
                  <a:srgbClr val="FF00FF"/>
                </a:solidFill>
                <a:latin typeface="Britannic Bold" panose="020B0903060703020204" pitchFamily="34" charset="0"/>
                <a:cs typeface="Andalus" panose="02020603050405020304" pitchFamily="18" charset="-78"/>
              </a:rPr>
              <a:t>Muscular </a:t>
            </a:r>
            <a:r>
              <a:rPr lang="en-US" sz="4800" dirty="0" smtClean="0">
                <a:solidFill>
                  <a:srgbClr val="FF00FF"/>
                </a:solidFill>
                <a:latin typeface="Britannic Bold" panose="020B0903060703020204" pitchFamily="34" charset="0"/>
                <a:cs typeface="Andalus" panose="02020603050405020304" pitchFamily="18" charset="-78"/>
              </a:rPr>
              <a:t>System</a:t>
            </a:r>
            <a:endParaRPr lang="en-US" sz="4800" dirty="0">
              <a:solidFill>
                <a:srgbClr val="0070C0"/>
              </a:solidFill>
              <a:latin typeface="Andalus" panose="02020603050405020304" pitchFamily="18" charset="-78"/>
              <a:cs typeface="Andalus" panose="02020603050405020304"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638759"/>
            <a:ext cx="6769987" cy="3502446"/>
          </a:xfrm>
          <a:prstGeom prst="rect">
            <a:avLst/>
          </a:prstGeom>
          <a:ln>
            <a:noFill/>
          </a:ln>
          <a:effectLst>
            <a:softEdge rad="112500"/>
          </a:effectLst>
        </p:spPr>
      </p:pic>
    </p:spTree>
    <p:extLst>
      <p:ext uri="{BB962C8B-B14F-4D97-AF65-F5344CB8AC3E}">
        <p14:creationId xmlns:p14="http://schemas.microsoft.com/office/powerpoint/2010/main" val="75477436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0"/>
            <a:ext cx="8591550" cy="1524000"/>
          </a:xfrm>
        </p:spPr>
        <p:txBody>
          <a:bodyPr>
            <a:normAutofit/>
          </a:bodyPr>
          <a:lstStyle/>
          <a:p>
            <a:r>
              <a:rPr lang="en-US" sz="4900" dirty="0" smtClean="0">
                <a:solidFill>
                  <a:srgbClr val="7030A0"/>
                </a:solidFill>
                <a:latin typeface="Andalus" panose="02020603050405020304" pitchFamily="18" charset="-78"/>
                <a:cs typeface="Andalus" panose="02020603050405020304" pitchFamily="18" charset="-78"/>
              </a:rPr>
              <a:t>Major functions</a:t>
            </a:r>
            <a:r>
              <a:rPr lang="en-US" dirty="0" smtClean="0">
                <a:latin typeface="Baskerville Old Face" panose="02020602080505020303" pitchFamily="18" charset="0"/>
              </a:rPr>
              <a:t/>
            </a:r>
            <a:br>
              <a:rPr lang="en-US" dirty="0" smtClean="0">
                <a:latin typeface="Baskerville Old Face" panose="02020602080505020303" pitchFamily="18" charset="0"/>
              </a:rPr>
            </a:br>
            <a:r>
              <a:rPr lang="en-US" sz="3200" dirty="0" smtClean="0">
                <a:latin typeface="Baskerville Old Face" panose="02020602080505020303" pitchFamily="18" charset="0"/>
              </a:rPr>
              <a:t>cardiac </a:t>
            </a:r>
            <a:r>
              <a:rPr lang="en-US" sz="3200" dirty="0" smtClean="0">
                <a:latin typeface="Baskerville Old Face" panose="02020602080505020303" pitchFamily="18" charset="0"/>
              </a:rPr>
              <a:t>muscle, smooth muscle, skeletal muscle.</a:t>
            </a:r>
            <a:endParaRPr lang="en-US" sz="3200" dirty="0">
              <a:latin typeface="Baskerville Old Face" panose="02020602080505020303" pitchFamily="18" charset="0"/>
            </a:endParaRPr>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286000" y="2057400"/>
            <a:ext cx="4876800" cy="3901440"/>
          </a:xfrm>
        </p:spPr>
      </p:pic>
    </p:spTree>
    <p:extLst>
      <p:ext uri="{BB962C8B-B14F-4D97-AF65-F5344CB8AC3E}">
        <p14:creationId xmlns:p14="http://schemas.microsoft.com/office/powerpoint/2010/main" val="114408082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457200"/>
            <a:ext cx="8591550" cy="1371599"/>
          </a:xfrm>
        </p:spPr>
        <p:txBody>
          <a:bodyPr>
            <a:normAutofit fontScale="90000"/>
          </a:bodyPr>
          <a:lstStyle/>
          <a:p>
            <a:r>
              <a:rPr lang="en-US" dirty="0" smtClean="0"/>
              <a:t/>
            </a:r>
            <a:br>
              <a:rPr lang="en-US" dirty="0" smtClean="0"/>
            </a:br>
            <a:r>
              <a:rPr lang="en-US" sz="5300" dirty="0" smtClean="0">
                <a:solidFill>
                  <a:srgbClr val="002060"/>
                </a:solidFill>
                <a:latin typeface="Andalus" panose="02020603050405020304" pitchFamily="18" charset="-78"/>
                <a:cs typeface="Andalus" panose="02020603050405020304" pitchFamily="18" charset="-78"/>
              </a:rPr>
              <a:t>Function and locations</a:t>
            </a:r>
            <a:r>
              <a:rPr lang="en-US" dirty="0" smtClean="0">
                <a:solidFill>
                  <a:srgbClr val="002060"/>
                </a:solidFill>
                <a:latin typeface="Andalus" panose="02020603050405020304" pitchFamily="18" charset="-78"/>
                <a:cs typeface="Andalus" panose="02020603050405020304" pitchFamily="18" charset="-78"/>
              </a:rPr>
              <a:t/>
            </a:r>
            <a:br>
              <a:rPr lang="en-US" dirty="0" smtClean="0">
                <a:solidFill>
                  <a:srgbClr val="002060"/>
                </a:solidFill>
                <a:latin typeface="Andalus" panose="02020603050405020304" pitchFamily="18" charset="-78"/>
                <a:cs typeface="Andalus" panose="02020603050405020304" pitchFamily="18" charset="-78"/>
              </a:rPr>
            </a:br>
            <a:endParaRPr lang="en-US" dirty="0">
              <a:solidFill>
                <a:srgbClr val="002060"/>
              </a:solidFill>
              <a:latin typeface="Andalus" panose="02020603050405020304" pitchFamily="18" charset="-78"/>
              <a:cs typeface="Andalus" panose="02020603050405020304" pitchFamily="18" charset="-78"/>
            </a:endParaRPr>
          </a:p>
        </p:txBody>
      </p:sp>
      <p:sp>
        <p:nvSpPr>
          <p:cNvPr id="3" name="Content Placeholder 2"/>
          <p:cNvSpPr>
            <a:spLocks noGrp="1"/>
          </p:cNvSpPr>
          <p:nvPr>
            <p:ph sz="quarter" idx="13"/>
          </p:nvPr>
        </p:nvSpPr>
        <p:spPr/>
        <p:txBody>
          <a:bodyPr>
            <a:normAutofit/>
          </a:bodyPr>
          <a:lstStyle/>
          <a:p>
            <a:r>
              <a:rPr lang="en-US" sz="2800" dirty="0" smtClean="0">
                <a:solidFill>
                  <a:schemeClr val="accent1">
                    <a:lumMod val="75000"/>
                  </a:schemeClr>
                </a:solidFill>
              </a:rPr>
              <a:t>Cardiac muscle :</a:t>
            </a:r>
            <a:r>
              <a:rPr lang="en-US" sz="2800" dirty="0">
                <a:solidFill>
                  <a:schemeClr val="accent1">
                    <a:lumMod val="75000"/>
                  </a:schemeClr>
                </a:solidFill>
              </a:rPr>
              <a:t> </a:t>
            </a:r>
            <a:r>
              <a:rPr lang="en-US" sz="2800" dirty="0" smtClean="0"/>
              <a:t>it helps to pump the heart, help move material through the digestive tract, and moves the body.</a:t>
            </a:r>
          </a:p>
          <a:p>
            <a:r>
              <a:rPr lang="en-US" sz="2800" dirty="0" smtClean="0">
                <a:solidFill>
                  <a:schemeClr val="accent1">
                    <a:lumMod val="75000"/>
                  </a:schemeClr>
                </a:solidFill>
              </a:rPr>
              <a:t>Skeletal muscle : </a:t>
            </a:r>
            <a:r>
              <a:rPr lang="en-US" sz="2800" dirty="0" smtClean="0"/>
              <a:t>voluntary muscle that is usually attached to the bone and helps us to move.</a:t>
            </a:r>
          </a:p>
          <a:p>
            <a:r>
              <a:rPr lang="en-US" sz="2800" dirty="0" smtClean="0">
                <a:solidFill>
                  <a:schemeClr val="accent1">
                    <a:lumMod val="75000"/>
                  </a:schemeClr>
                </a:solidFill>
              </a:rPr>
              <a:t>Smooth muscle : </a:t>
            </a:r>
            <a:r>
              <a:rPr lang="en-US" sz="2800" dirty="0" smtClean="0"/>
              <a:t>involuntary muscle found in the walls of hollow organs. </a:t>
            </a:r>
            <a:endParaRPr lang="en-US" sz="2800" dirty="0"/>
          </a:p>
        </p:txBody>
      </p:sp>
    </p:spTree>
    <p:extLst>
      <p:ext uri="{BB962C8B-B14F-4D97-AF65-F5344CB8AC3E}">
        <p14:creationId xmlns:p14="http://schemas.microsoft.com/office/powerpoint/2010/main" val="122142011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       Muscular system diagram </a:t>
            </a:r>
            <a:endParaRPr lang="en-US" sz="4800"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247253" y="1298575"/>
            <a:ext cx="6649494" cy="4937125"/>
          </a:xfrm>
        </p:spPr>
      </p:pic>
    </p:spTree>
    <p:extLst>
      <p:ext uri="{BB962C8B-B14F-4D97-AF65-F5344CB8AC3E}">
        <p14:creationId xmlns:p14="http://schemas.microsoft.com/office/powerpoint/2010/main" val="413504644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C00000"/>
                </a:solidFill>
                <a:latin typeface="Andalus" panose="02020603050405020304" pitchFamily="18" charset="-78"/>
                <a:cs typeface="Andalus" panose="02020603050405020304" pitchFamily="18" charset="-78"/>
              </a:rPr>
              <a:t>Biceps and triceps</a:t>
            </a:r>
            <a:endParaRPr lang="en-US" sz="4800" dirty="0">
              <a:solidFill>
                <a:srgbClr val="C00000"/>
              </a:solidFill>
              <a:latin typeface="Andalus" panose="02020603050405020304" pitchFamily="18" charset="-78"/>
              <a:cs typeface="Andalus" panose="02020603050405020304" pitchFamily="18" charset="-78"/>
            </a:endParaRPr>
          </a:p>
        </p:txBody>
      </p:sp>
      <p:sp>
        <p:nvSpPr>
          <p:cNvPr id="3" name="Content Placeholder 2"/>
          <p:cNvSpPr>
            <a:spLocks noGrp="1"/>
          </p:cNvSpPr>
          <p:nvPr>
            <p:ph sz="quarter" idx="13"/>
          </p:nvPr>
        </p:nvSpPr>
        <p:spPr/>
        <p:txBody>
          <a:bodyPr>
            <a:normAutofit/>
          </a:bodyPr>
          <a:lstStyle/>
          <a:p>
            <a:r>
              <a:rPr lang="en-US" sz="3200" dirty="0" smtClean="0">
                <a:solidFill>
                  <a:schemeClr val="accent2">
                    <a:lumMod val="75000"/>
                  </a:schemeClr>
                </a:solidFill>
              </a:rPr>
              <a:t>Muscle work in pairs just like the biceps and the triceps muscle does one job like lifting your arms in the biceps job, while lowering your arms is the triceps cobwebbed these two muscle.</a:t>
            </a:r>
            <a:endParaRPr lang="en-US" sz="3200" dirty="0">
              <a:solidFill>
                <a:schemeClr val="accent2">
                  <a:lumMod val="75000"/>
                </a:schemeClr>
              </a:solidFill>
            </a:endParaRPr>
          </a:p>
        </p:txBody>
      </p:sp>
    </p:spTree>
    <p:extLst>
      <p:ext uri="{BB962C8B-B14F-4D97-AF65-F5344CB8AC3E}">
        <p14:creationId xmlns:p14="http://schemas.microsoft.com/office/powerpoint/2010/main" val="358701718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solidFill>
                  <a:srgbClr val="006600"/>
                </a:solidFill>
                <a:latin typeface="Andalus" panose="02020603050405020304" pitchFamily="18" charset="-78"/>
                <a:cs typeface="Andalus" panose="02020603050405020304" pitchFamily="18" charset="-78"/>
              </a:rPr>
              <a:t>How our muscular system works with other systems?</a:t>
            </a:r>
            <a:endParaRPr lang="en-US" sz="4000" dirty="0">
              <a:solidFill>
                <a:srgbClr val="006600"/>
              </a:solidFill>
              <a:latin typeface="Andalus" panose="02020603050405020304" pitchFamily="18" charset="-78"/>
              <a:cs typeface="Andalus" panose="02020603050405020304" pitchFamily="18" charset="-78"/>
            </a:endParaRPr>
          </a:p>
        </p:txBody>
      </p:sp>
      <p:sp>
        <p:nvSpPr>
          <p:cNvPr id="3" name="Content Placeholder 2"/>
          <p:cNvSpPr>
            <a:spLocks noGrp="1"/>
          </p:cNvSpPr>
          <p:nvPr>
            <p:ph sz="quarter" idx="13"/>
          </p:nvPr>
        </p:nvSpPr>
        <p:spPr/>
        <p:txBody>
          <a:bodyPr>
            <a:normAutofit/>
          </a:bodyPr>
          <a:lstStyle/>
          <a:p>
            <a:r>
              <a:rPr lang="en-US" sz="3200" dirty="0" smtClean="0">
                <a:solidFill>
                  <a:srgbClr val="009900"/>
                </a:solidFill>
              </a:rPr>
              <a:t>The muscular system requires nervous stimulation from the brain and nerves to create the electrical impulses that move the muscles.</a:t>
            </a:r>
          </a:p>
          <a:p>
            <a:r>
              <a:rPr lang="en-US" sz="3200" dirty="0" smtClean="0">
                <a:solidFill>
                  <a:srgbClr val="009900"/>
                </a:solidFill>
              </a:rPr>
              <a:t>Muscles require support from bones to support themselves and allow you to move to move in lots of different directions </a:t>
            </a:r>
          </a:p>
          <a:p>
            <a:r>
              <a:rPr lang="en-US" sz="3200" dirty="0" smtClean="0">
                <a:solidFill>
                  <a:srgbClr val="009900"/>
                </a:solidFill>
              </a:rPr>
              <a:t>The heart muscle drives the blood in the circulatory system.</a:t>
            </a:r>
            <a:endParaRPr lang="en-US" sz="3200" dirty="0">
              <a:solidFill>
                <a:srgbClr val="009900"/>
              </a:solidFill>
            </a:endParaRPr>
          </a:p>
        </p:txBody>
      </p:sp>
    </p:spTree>
    <p:extLst>
      <p:ext uri="{BB962C8B-B14F-4D97-AF65-F5344CB8AC3E}">
        <p14:creationId xmlns:p14="http://schemas.microsoft.com/office/powerpoint/2010/main" val="138723352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996600"/>
                </a:solidFill>
                <a:latin typeface="Andalus" panose="02020603050405020304" pitchFamily="18" charset="-78"/>
                <a:cs typeface="Andalus" panose="02020603050405020304" pitchFamily="18" charset="-78"/>
              </a:rPr>
              <a:t>Facts about the muscular system</a:t>
            </a:r>
            <a:endParaRPr lang="en-US" sz="4800" dirty="0">
              <a:solidFill>
                <a:srgbClr val="996600"/>
              </a:solidFill>
              <a:latin typeface="Andalus" panose="02020603050405020304" pitchFamily="18" charset="-78"/>
              <a:cs typeface="Andalus" panose="02020603050405020304" pitchFamily="18" charset="-78"/>
            </a:endParaRPr>
          </a:p>
        </p:txBody>
      </p:sp>
      <p:sp>
        <p:nvSpPr>
          <p:cNvPr id="3" name="Content Placeholder 2"/>
          <p:cNvSpPr>
            <a:spLocks noGrp="1"/>
          </p:cNvSpPr>
          <p:nvPr>
            <p:ph sz="quarter" idx="13"/>
          </p:nvPr>
        </p:nvSpPr>
        <p:spPr/>
        <p:txBody>
          <a:bodyPr>
            <a:normAutofit/>
          </a:bodyPr>
          <a:lstStyle/>
          <a:p>
            <a:r>
              <a:rPr lang="en-US" sz="3200" dirty="0" smtClean="0"/>
              <a:t>Muscles make up to 40% of your total body weight.</a:t>
            </a:r>
          </a:p>
          <a:p>
            <a:r>
              <a:rPr lang="en-US" sz="3200" dirty="0" smtClean="0"/>
              <a:t>Takes half as long to gain muscle than it does to lose it .</a:t>
            </a:r>
          </a:p>
          <a:p>
            <a:r>
              <a:rPr lang="en-US" sz="3200" dirty="0" smtClean="0"/>
              <a:t>Your tongue is the strongest muscle in your body.</a:t>
            </a:r>
          </a:p>
          <a:p>
            <a:r>
              <a:rPr lang="en-US" sz="3200" dirty="0" smtClean="0"/>
              <a:t>The smallest muscle are found in the middle ear.</a:t>
            </a:r>
          </a:p>
          <a:p>
            <a:r>
              <a:rPr lang="en-US" sz="3200" dirty="0" smtClean="0"/>
              <a:t>To take one step , you use 200 muscles.</a:t>
            </a:r>
            <a:endParaRPr lang="en-US" sz="3200" dirty="0"/>
          </a:p>
        </p:txBody>
      </p:sp>
    </p:spTree>
    <p:extLst>
      <p:ext uri="{BB962C8B-B14F-4D97-AF65-F5344CB8AC3E}">
        <p14:creationId xmlns:p14="http://schemas.microsoft.com/office/powerpoint/2010/main" val="44095767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TM01790493[[fn=SOHO]]</Template>
  <TotalTime>67</TotalTime>
  <Words>230</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Soho</vt:lpstr>
      <vt:lpstr>  Muscular System</vt:lpstr>
      <vt:lpstr>Major functions cardiac muscle, smooth muscle, skeletal muscle.</vt:lpstr>
      <vt:lpstr> Function and locations </vt:lpstr>
      <vt:lpstr>       Muscular system diagram </vt:lpstr>
      <vt:lpstr>Biceps and triceps</vt:lpstr>
      <vt:lpstr>How our muscular system works with other systems?</vt:lpstr>
      <vt:lpstr>Facts about the muscular system</vt:lpstr>
    </vt:vector>
  </TitlesOfParts>
  <Company>Fort Worth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Muscular System</dc:title>
  <dc:creator>test.person</dc:creator>
  <cp:lastModifiedBy>test.person</cp:lastModifiedBy>
  <cp:revision>8</cp:revision>
  <dcterms:created xsi:type="dcterms:W3CDTF">2015-09-15T15:24:10Z</dcterms:created>
  <dcterms:modified xsi:type="dcterms:W3CDTF">2015-09-16T15:50:48Z</dcterms:modified>
</cp:coreProperties>
</file>