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0" r:id="rId2"/>
    <p:sldId id="256" r:id="rId3"/>
    <p:sldId id="257" r:id="rId4"/>
    <p:sldId id="275" r:id="rId5"/>
    <p:sldId id="258" r:id="rId6"/>
    <p:sldId id="259" r:id="rId7"/>
    <p:sldId id="277" r:id="rId8"/>
    <p:sldId id="261" r:id="rId9"/>
    <p:sldId id="262" r:id="rId10"/>
    <p:sldId id="263" r:id="rId11"/>
    <p:sldId id="278" r:id="rId12"/>
    <p:sldId id="264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33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9" autoAdjust="0"/>
    <p:restoredTop sz="94653" autoAdjust="0"/>
  </p:normalViewPr>
  <p:slideViewPr>
    <p:cSldViewPr>
      <p:cViewPr varScale="1">
        <p:scale>
          <a:sx n="70" d="100"/>
          <a:sy n="70" d="100"/>
        </p:scale>
        <p:origin x="-498" y="-90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639AAF-1763-41D0-9377-81799D5FF0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7FA06C-8B24-4824-8A00-4EB098846E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1801A-3159-4090-BD98-1CC9953EF0D4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 corners are orbitals with unshared electrons and a weak negative charge</a:t>
            </a:r>
          </a:p>
          <a:p>
            <a:r>
              <a:rPr lang="en-US"/>
              <a:t>2 are occupied by hydrogen atoms that have polar covalent bonds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6B7B0-1E42-44D9-BAB0-F6898FC173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3BAC8-9E0F-47BD-AF0E-5F8E703BA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8451A-B638-4B99-81AC-A130EFBD2A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0CEC20-3FBD-4D7C-BD55-623EFE64C3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17B831-4559-4F9D-A2FF-FA48E14218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AD08E8-CDEA-4AEB-8F87-BD314B69E8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3B91FA-CA3A-440A-B085-CE34F7F5A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49B641B-981D-45DE-A821-82B97D08C6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B5D321-6673-4D24-8B73-4A9F63EFE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4833B-DCD4-4BE8-A497-18B4918D0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D1731-C6A3-48F0-8AEA-65F8118B4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6FA76-CAFA-4B61-9E90-E18023BA8A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0B2B3-0144-4A4E-9BD7-BCDFF2017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4B1BC-BD27-41A0-9904-21C17C445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6AD27-E971-4288-BAD1-7934FFD81D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2B0FD-70B3-4ED1-9802-4D7B39E342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8E973-564E-4EEB-97A4-540D3380A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E6F5E3-A768-444C-AC5C-8C6F789694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7108" name="Picture 4" descr="03-x1-Water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766763"/>
            <a:ext cx="9144000" cy="6135687"/>
          </a:xfrm>
          <a:noFill/>
          <a:ln/>
        </p:spPr>
      </p:pic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04800" y="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latin typeface="Tabitha" pitchFamily="2" charset="0"/>
              </a:rPr>
              <a:t>Water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3399"/>
                </a:solidFill>
              </a:rPr>
              <a:t>Density of Water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143000"/>
            <a:ext cx="3810000" cy="2057400"/>
          </a:xfrm>
        </p:spPr>
        <p:txBody>
          <a:bodyPr/>
          <a:lstStyle/>
          <a:p>
            <a:r>
              <a:rPr lang="en-US" sz="2800" b="1"/>
              <a:t>Most dense at 4</a:t>
            </a:r>
            <a:r>
              <a:rPr lang="en-US" sz="2800" b="1" baseline="30000"/>
              <a:t>o</a:t>
            </a:r>
            <a:r>
              <a:rPr lang="en-US" sz="2800" b="1"/>
              <a:t>C</a:t>
            </a:r>
          </a:p>
          <a:p>
            <a:r>
              <a:rPr lang="en-US" sz="2800" b="1"/>
              <a:t>Contracts until 4</a:t>
            </a:r>
            <a:r>
              <a:rPr lang="en-US" sz="2800" b="1" baseline="30000"/>
              <a:t>o</a:t>
            </a:r>
            <a:r>
              <a:rPr lang="en-US" sz="2800" b="1"/>
              <a:t>C</a:t>
            </a:r>
          </a:p>
          <a:p>
            <a:r>
              <a:rPr lang="en-US" sz="2800" b="1"/>
              <a:t>Expands from 4</a:t>
            </a:r>
            <a:r>
              <a:rPr lang="en-US" sz="2800" b="1" baseline="30000"/>
              <a:t>o</a:t>
            </a:r>
            <a:r>
              <a:rPr lang="en-US" sz="2800" b="1"/>
              <a:t>C to 0</a:t>
            </a:r>
            <a:r>
              <a:rPr lang="en-US" sz="2800" b="1" baseline="30000"/>
              <a:t>o</a:t>
            </a:r>
            <a:r>
              <a:rPr lang="en-US" sz="2800" b="1"/>
              <a:t>C</a:t>
            </a:r>
          </a:p>
          <a:p>
            <a:endParaRPr lang="en-US" sz="2800" b="1"/>
          </a:p>
          <a:p>
            <a:endParaRPr lang="en-US" sz="2800" b="1"/>
          </a:p>
          <a:p>
            <a:endParaRPr lang="en-US" sz="2800"/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16390" name="Picture 6" descr="winte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76800" y="1524000"/>
            <a:ext cx="3657600" cy="2560638"/>
          </a:xfrm>
          <a:noFill/>
          <a:ln/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85750" y="3429000"/>
            <a:ext cx="8572500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b="1"/>
              <a:t>The density of water: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/>
              <a:t>Prevents water from freezing from the bottom up.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/>
              <a:t>Ice forms on the surface first—the freezing of the water releases heat to the water below creating insulation.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/>
              <a:t>Makes transition between season less abrupt.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  <p:bldP spid="1639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458200" cy="3251200"/>
          </a:xfrm>
          <a:noFill/>
          <a:ln/>
        </p:spPr>
        <p:txBody>
          <a:bodyPr>
            <a:spAutoFit/>
          </a:bodyPr>
          <a:lstStyle/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When water reaches 0</a:t>
            </a:r>
            <a:r>
              <a:rPr lang="en-US" baseline="30000">
                <a:solidFill>
                  <a:srgbClr val="000000"/>
                </a:solidFill>
              </a:rPr>
              <a:t>o</a:t>
            </a:r>
            <a:r>
              <a:rPr lang="en-US">
                <a:solidFill>
                  <a:srgbClr val="000000"/>
                </a:solidFill>
              </a:rPr>
              <a:t>C, water becomes locked into a crystalline lattice with each molecule bonded to to the maximum of four partners.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As ice starts to melt, some of the hydrogen bonds break and some water molecules can slip closer together than they can while in the ice state.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Ice is about 10% less dense than water at 4</a:t>
            </a:r>
            <a:r>
              <a:rPr lang="en-US" baseline="30000">
                <a:solidFill>
                  <a:srgbClr val="000000"/>
                </a:solidFill>
              </a:rPr>
              <a:t>o</a:t>
            </a:r>
            <a:r>
              <a:rPr lang="en-US">
                <a:solidFill>
                  <a:srgbClr val="000000"/>
                </a:solidFill>
              </a:rPr>
              <a:t>C.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1200">
                <a:latin typeface="Times"/>
              </a:rPr>
              <a:t>Copyright © 2002 Pearson Education, Inc., publishing as Benjamin Cummings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/>
          <a:srcRect b="5882"/>
          <a:stretch>
            <a:fillRect/>
          </a:stretch>
        </p:blipFill>
        <p:spPr bwMode="auto">
          <a:xfrm>
            <a:off x="1600200" y="3602038"/>
            <a:ext cx="6934200" cy="2951162"/>
          </a:xfrm>
          <a:prstGeom prst="rect">
            <a:avLst/>
          </a:prstGeom>
          <a:noFill/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812800" y="6232525"/>
            <a:ext cx="787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500" b="1">
                <a:latin typeface="Times"/>
              </a:rPr>
              <a:t>Fig. 3.5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3399"/>
                </a:solidFill>
              </a:rPr>
              <a:t>Solvent for Life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3810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Solution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Solute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solvent</a:t>
            </a:r>
          </a:p>
          <a:p>
            <a:pPr>
              <a:lnSpc>
                <a:spcPct val="90000"/>
              </a:lnSpc>
            </a:pPr>
            <a:r>
              <a:rPr lang="en-US" sz="2800"/>
              <a:t>Aqueous solution</a:t>
            </a:r>
          </a:p>
          <a:p>
            <a:pPr>
              <a:lnSpc>
                <a:spcPct val="90000"/>
              </a:lnSpc>
            </a:pPr>
            <a:r>
              <a:rPr lang="en-US" sz="2800"/>
              <a:t>Hydrophilic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Ionic compounds dissolve in water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Polar molecules (generally) are water soluble</a:t>
            </a:r>
          </a:p>
          <a:p>
            <a:pPr>
              <a:lnSpc>
                <a:spcPct val="90000"/>
              </a:lnSpc>
            </a:pPr>
            <a:r>
              <a:rPr lang="en-US" sz="2800"/>
              <a:t>Hydrophobic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Nonpolar compounds</a:t>
            </a:r>
          </a:p>
        </p:txBody>
      </p:sp>
      <p:pic>
        <p:nvPicPr>
          <p:cNvPr id="17417" name="Picture 9" descr="chemistry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76800" y="1828800"/>
            <a:ext cx="3808413" cy="411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Water:  the Universal Solvent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13" y="1052513"/>
            <a:ext cx="690245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One side of water is negatively charged because the oxygen atom keeps the shared electrons longer than the hydrogen atoms.  As a result the</a:t>
            </a:r>
            <a:br>
              <a:rPr lang="en-US"/>
            </a:br>
            <a:r>
              <a:rPr lang="en-US"/>
              <a:t>oxygen side is negatively charged</a:t>
            </a:r>
            <a:br>
              <a:rPr lang="en-US"/>
            </a:br>
            <a:r>
              <a:rPr lang="en-US"/>
              <a:t>and the hydrogen side of water is positively charged.</a:t>
            </a:r>
          </a:p>
        </p:txBody>
      </p:sp>
      <p:sp>
        <p:nvSpPr>
          <p:cNvPr id="103428" name="Oval 4"/>
          <p:cNvSpPr>
            <a:spLocks noChangeArrowheads="1"/>
          </p:cNvSpPr>
          <p:nvPr/>
        </p:nvSpPr>
        <p:spPr bwMode="auto">
          <a:xfrm>
            <a:off x="6518275" y="2065338"/>
            <a:ext cx="1711325" cy="17113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5400">
                <a:latin typeface="Times New Roman" pitchFamily="18" charset="0"/>
              </a:rPr>
              <a:t>O</a:t>
            </a:r>
          </a:p>
        </p:txBody>
      </p:sp>
      <p:sp>
        <p:nvSpPr>
          <p:cNvPr id="103429" name="Oval 5"/>
          <p:cNvSpPr>
            <a:spLocks noChangeArrowheads="1"/>
          </p:cNvSpPr>
          <p:nvPr/>
        </p:nvSpPr>
        <p:spPr bwMode="auto">
          <a:xfrm>
            <a:off x="7756525" y="1873250"/>
            <a:ext cx="679450" cy="679450"/>
          </a:xfrm>
          <a:prstGeom prst="ellipse">
            <a:avLst/>
          </a:prstGeom>
          <a:gradFill rotWithShape="1">
            <a:gsLst>
              <a:gs pos="0">
                <a:schemeClr val="tx1">
                  <a:gamma/>
                  <a:shade val="12157"/>
                  <a:invGamma/>
                  <a:alpha val="0"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3430" name="Oval 6"/>
          <p:cNvSpPr>
            <a:spLocks noChangeArrowheads="1"/>
          </p:cNvSpPr>
          <p:nvPr/>
        </p:nvSpPr>
        <p:spPr bwMode="auto">
          <a:xfrm>
            <a:off x="6286500" y="1922463"/>
            <a:ext cx="679450" cy="679450"/>
          </a:xfrm>
          <a:prstGeom prst="ellipse">
            <a:avLst/>
          </a:prstGeom>
          <a:gradFill rotWithShape="1">
            <a:gsLst>
              <a:gs pos="0">
                <a:schemeClr val="tx1">
                  <a:gamma/>
                  <a:shade val="12157"/>
                  <a:invGamma/>
                  <a:alpha val="0"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3431" name="Oval 7"/>
          <p:cNvSpPr>
            <a:spLocks noChangeArrowheads="1"/>
          </p:cNvSpPr>
          <p:nvPr/>
        </p:nvSpPr>
        <p:spPr bwMode="auto">
          <a:xfrm>
            <a:off x="6386513" y="1917700"/>
            <a:ext cx="176212" cy="176213"/>
          </a:xfrm>
          <a:prstGeom prst="ellipse">
            <a:avLst/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3432" name="Oval 8"/>
          <p:cNvSpPr>
            <a:spLocks noChangeArrowheads="1"/>
          </p:cNvSpPr>
          <p:nvPr/>
        </p:nvSpPr>
        <p:spPr bwMode="auto">
          <a:xfrm>
            <a:off x="8248650" y="2011363"/>
            <a:ext cx="176213" cy="176212"/>
          </a:xfrm>
          <a:prstGeom prst="ellipse">
            <a:avLst/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518275" y="2133600"/>
            <a:ext cx="236538" cy="236538"/>
            <a:chOff x="2833" y="3824"/>
            <a:chExt cx="149" cy="149"/>
          </a:xfrm>
        </p:grpSpPr>
        <p:sp>
          <p:nvSpPr>
            <p:cNvPr id="103434" name="Oval 10"/>
            <p:cNvSpPr>
              <a:spLocks noChangeArrowheads="1"/>
            </p:cNvSpPr>
            <p:nvPr/>
          </p:nvSpPr>
          <p:spPr bwMode="auto">
            <a:xfrm>
              <a:off x="2833" y="3824"/>
              <a:ext cx="149" cy="149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" name="AutoShape 11"/>
            <p:cNvSpPr>
              <a:spLocks noChangeArrowheads="1"/>
            </p:cNvSpPr>
            <p:nvPr/>
          </p:nvSpPr>
          <p:spPr bwMode="auto">
            <a:xfrm>
              <a:off x="2852" y="3842"/>
              <a:ext cx="112" cy="112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997825" y="2108200"/>
            <a:ext cx="236538" cy="236538"/>
            <a:chOff x="2833" y="3824"/>
            <a:chExt cx="149" cy="149"/>
          </a:xfrm>
        </p:grpSpPr>
        <p:sp>
          <p:nvSpPr>
            <p:cNvPr id="103437" name="Oval 13"/>
            <p:cNvSpPr>
              <a:spLocks noChangeArrowheads="1"/>
            </p:cNvSpPr>
            <p:nvPr/>
          </p:nvSpPr>
          <p:spPr bwMode="auto">
            <a:xfrm>
              <a:off x="2833" y="3824"/>
              <a:ext cx="149" cy="149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" name="AutoShape 14"/>
            <p:cNvSpPr>
              <a:spLocks noChangeArrowheads="1"/>
            </p:cNvSpPr>
            <p:nvPr/>
          </p:nvSpPr>
          <p:spPr bwMode="auto">
            <a:xfrm>
              <a:off x="2852" y="3842"/>
              <a:ext cx="112" cy="112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39" name="Oval 15"/>
          <p:cNvSpPr>
            <a:spLocks noChangeArrowheads="1"/>
          </p:cNvSpPr>
          <p:nvPr/>
        </p:nvSpPr>
        <p:spPr bwMode="auto">
          <a:xfrm>
            <a:off x="6942138" y="3094038"/>
            <a:ext cx="176212" cy="176212"/>
          </a:xfrm>
          <a:prstGeom prst="ellipse">
            <a:avLst/>
          </a:prstGeom>
          <a:solidFill>
            <a:schemeClr val="bg2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Oval 16"/>
          <p:cNvSpPr>
            <a:spLocks noChangeArrowheads="1"/>
          </p:cNvSpPr>
          <p:nvPr/>
        </p:nvSpPr>
        <p:spPr bwMode="auto">
          <a:xfrm>
            <a:off x="7704138" y="3124200"/>
            <a:ext cx="176212" cy="176213"/>
          </a:xfrm>
          <a:prstGeom prst="ellipse">
            <a:avLst/>
          </a:prstGeom>
          <a:solidFill>
            <a:schemeClr val="bg2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1" name="AutoShape 17"/>
          <p:cNvSpPr>
            <a:spLocks noChangeArrowheads="1"/>
          </p:cNvSpPr>
          <p:nvPr/>
        </p:nvSpPr>
        <p:spPr bwMode="auto">
          <a:xfrm>
            <a:off x="7189788" y="1535113"/>
            <a:ext cx="366712" cy="366712"/>
          </a:xfrm>
          <a:prstGeom prst="plus">
            <a:avLst>
              <a:gd name="adj" fmla="val 40889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7153275" y="3998913"/>
            <a:ext cx="428625" cy="88900"/>
          </a:xfrm>
          <a:prstGeom prst="rect">
            <a:avLst/>
          </a:prstGeom>
          <a:solidFill>
            <a:srgbClr val="00E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C -0.00677 0.00648 -0.0165 0.01782 -0.01615 0.03009 C -0.0158 0.04236 -0.0066 0.0662 0.00173 0.07315 C 0.01007 0.08009 0.01562 0.0787 0.03385 0.07106 C 0.05208 0.06342 0.08593 0.01921 0.11128 0.02778 C 0.13663 0.03634 0.18402 0.0625 0.18559 0.12268 C 0.18715 0.18287 0.1533 0.22014 0.12916 0.23449 C 0.10503 0.24884 0.05902 0.22963 0.04045 0.20879 C 0.02187 0.18796 0.01597 0.13819 0.01788 0.10972 C 0.01979 0.08125 0.04774 0.05625 0.05173 0.03866 C 0.05573 0.02106 0.04652 0.01204 0.04201 0.00417 C 0.0375 -0.00371 0.03055 -0.00718 0.0243 -0.00857 C 0.01805 -0.00996 0.00538 -0.00602 3.33333E-6 1.48148E-6 Z " pathEditMode="relative" rAng="0" ptsTypes="aaaaasaaaaaaa">
                                      <p:cBhvr>
                                        <p:cTn id="6" dur="5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1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00348 C 0.00157 -0.01366 -0.00625 -0.02709 -0.01545 -0.02871 C -0.02465 -0.0301 -0.04357 -0.0213 -0.05 -0.01135 C -0.05625 -0.00116 -0.0559 0.00578 -0.05278 0.03148 C -0.04965 0.05648 -0.02153 0.1074 -0.03142 0.13958 C -0.0401 0.17013 -0.06718 0.23078 -0.11146 0.22384 C -0.15677 0.21713 -0.17951 0.16782 -0.18732 0.13472 C -0.19462 0.09976 -0.17413 0.04282 -0.15538 0.02152 C -0.1368 -0.00162 -0.09982 -0.00139 -0.07934 0.00509 C -0.0585 0.01134 -0.04375 0.05185 -0.03055 0.05833 C -0.01875 0.06713 -0.01076 0.05625 -0.00434 0.05138 C 0.00226 0.04537 0.00573 0.03796 0.00764 0.02986 C 0.00955 0.02176 0.00834 0.00439 0.00469 -0.00348 Z " pathEditMode="relative" rAng="5876864" ptsTypes="aaaaasaaaaaaa">
                                      <p:cBhvr>
                                        <p:cTn id="8" dur="5000" spd="-100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9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94444E-6 2.96296E-6 C 0.00677 0.01481 0.01702 0.03426 0.03229 0.03217 C 0.04757 0.03009 0.08229 0.01273 0.09202 -0.01297 C 0.10174 -0.03866 0.08976 -0.09468 0.09028 -0.12269 C 0.0908 -0.1507 0.08594 -0.17223 0.09514 -0.18079 C 0.10434 -0.18935 0.13715 -0.18542 0.14514 -0.17431 C 0.15313 -0.1632 0.15347 -0.12269 0.14358 -0.11412 C 0.13368 -0.10556 0.10764 -0.12408 0.08559 -0.12269 C 0.06354 -0.1213 0.02691 -0.11667 0.01129 -0.10556 C -0.00434 -0.09445 -0.00555 -0.07292 -0.00798 -0.05602 C -0.01041 -0.03912 -0.00677 -0.01482 -1.94444E-6 2.96296E-6 Z " pathEditMode="relative" rAng="0" ptsTypes="aaaaaaaaaaa">
                                      <p:cBhvr>
                                        <p:cTn id="10" dur="50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7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4.81481E-6 C 0.01007 -0.01112 0.02292 -0.02755 0.0191 -0.04769 C 0.01528 -0.06713 -0.0026 -0.11042 -0.02343 -0.11945 C -0.04392 -0.12848 -0.0835 -0.1044 -0.10434 -0.10093 C -0.12517 -0.09746 -0.14045 -0.08797 -0.14809 -0.09885 C -0.1559 -0.10996 -0.15781 -0.15348 -0.15069 -0.16575 C -0.14357 -0.17778 -0.11389 -0.18426 -0.10607 -0.17246 C -0.09826 -0.16065 -0.10816 -0.12362 -0.10364 -0.09468 C -0.0993 -0.06598 -0.09045 -0.01829 -0.07986 0.00069 C -0.06961 0.01967 -0.05347 0.01805 -0.04027 0.01875 C -0.02743 0.01944 -0.00989 0.01111 -3.61111E-6 4.81481E-6 Z " pathEditMode="relative" rAng="15693080" ptsTypes="aaaaaaaaaaa">
                                      <p:cBhvr>
                                        <p:cTn id="12" dur="5000" spd="-1000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 animBg="1"/>
      <p:bldP spid="103432" grpId="0" animBg="1"/>
      <p:bldP spid="103439" grpId="0" animBg="1"/>
      <p:bldP spid="103440" grpId="0" animBg="1"/>
      <p:bldP spid="103441" grpId="0" animBg="1"/>
      <p:bldP spid="1034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z="4000"/>
              <a:t>Water:  the Universal Solvent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700088"/>
            <a:ext cx="8856662" cy="2182812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200">
                <a:latin typeface="Arial Narrow" pitchFamily="34" charset="0"/>
              </a:rPr>
              <a:t>Like a magnet that pulls on things that are magnetic, water pulls on things that are electrically charged.  Magnets have north &amp; south poles, water has positive and negative poles and thus called a polar solvent.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chemeClr val="tx2"/>
                </a:solidFill>
                <a:latin typeface="Arial Narrow" pitchFamily="34" charset="0"/>
              </a:rPr>
              <a:t>Since unlike charges attract, the negative end of water will be attracted to the positive sodium ion.  The positive end of water will be attracted to the negative chloride ion.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200">
                <a:latin typeface="Arial Narrow" pitchFamily="34" charset="0"/>
              </a:rPr>
              <a:t>Since water is always in motion, it will pull on the ionic compound and move the ions away from each other.  This dissolves the ionic compound.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-2425199">
            <a:off x="5038725" y="4759325"/>
            <a:ext cx="1155700" cy="1373188"/>
            <a:chOff x="3960" y="967"/>
            <a:chExt cx="1354" cy="1608"/>
          </a:xfrm>
        </p:grpSpPr>
        <p:sp>
          <p:nvSpPr>
            <p:cNvPr id="104453" name="Oval 5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4454" name="Oval 6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4455" name="Oval 7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4457" name="Oval 9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58" name="AutoShape 10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4460" name="Oval 12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61" name="AutoShape 13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62" name="AutoShape 14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3" name="Rectangle 15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 rot="739711" flipV="1">
            <a:off x="3009900" y="4970463"/>
            <a:ext cx="1155700" cy="1373187"/>
            <a:chOff x="3960" y="967"/>
            <a:chExt cx="1354" cy="1608"/>
          </a:xfrm>
        </p:grpSpPr>
        <p:sp>
          <p:nvSpPr>
            <p:cNvPr id="104465" name="Oval 17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4466" name="Oval 18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4467" name="Oval 19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4469" name="Oval 21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70" name="AutoShape 22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4472" name="Oval 24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73" name="AutoShape 25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74" name="AutoShape 26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5" name="Rectangle 27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76" name="Oval 28"/>
          <p:cNvSpPr>
            <a:spLocks noChangeArrowheads="1"/>
          </p:cNvSpPr>
          <p:nvPr/>
        </p:nvSpPr>
        <p:spPr bwMode="auto">
          <a:xfrm>
            <a:off x="3438525" y="4068763"/>
            <a:ext cx="847725" cy="846137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Na</a:t>
            </a:r>
            <a:r>
              <a:rPr lang="en-US" sz="2400" baseline="30000">
                <a:solidFill>
                  <a:schemeClr val="bg2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04477" name="Oval 29"/>
          <p:cNvSpPr>
            <a:spLocks noChangeArrowheads="1"/>
          </p:cNvSpPr>
          <p:nvPr/>
        </p:nvSpPr>
        <p:spPr bwMode="auto">
          <a:xfrm>
            <a:off x="4186238" y="3983038"/>
            <a:ext cx="1014412" cy="1014412"/>
          </a:xfrm>
          <a:prstGeom prst="ellipse">
            <a:avLst/>
          </a:prstGeom>
          <a:gradFill rotWithShape="1">
            <a:gsLst>
              <a:gs pos="0">
                <a:srgbClr val="AEDD4F"/>
              </a:gs>
              <a:gs pos="100000">
                <a:srgbClr val="AEDD4F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Cl</a:t>
            </a:r>
            <a:r>
              <a:rPr lang="en-US" sz="3200" baseline="30000">
                <a:solidFill>
                  <a:schemeClr val="bg2"/>
                </a:solidFill>
                <a:latin typeface="Times New Roman" pitchFamily="18" charset="0"/>
              </a:rPr>
              <a:t>-</a:t>
            </a: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 rot="3701018" flipV="1">
            <a:off x="2101850" y="4244975"/>
            <a:ext cx="1157288" cy="1373188"/>
            <a:chOff x="3960" y="967"/>
            <a:chExt cx="1354" cy="1608"/>
          </a:xfrm>
        </p:grpSpPr>
        <p:sp>
          <p:nvSpPr>
            <p:cNvPr id="104479" name="Oval 31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4480" name="Oval 32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4481" name="Oval 33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4483" name="Oval 35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84" name="AutoShape 36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4486" name="Oval 38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87" name="AutoShape 39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88" name="AutoShape 40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9" name="Rectangle 41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42"/>
          <p:cNvGrpSpPr>
            <a:grpSpLocks/>
          </p:cNvGrpSpPr>
          <p:nvPr/>
        </p:nvGrpSpPr>
        <p:grpSpPr bwMode="auto">
          <a:xfrm rot="14865393">
            <a:off x="5214144" y="3247231"/>
            <a:ext cx="1155700" cy="1373188"/>
            <a:chOff x="3960" y="967"/>
            <a:chExt cx="1354" cy="1608"/>
          </a:xfrm>
        </p:grpSpPr>
        <p:sp>
          <p:nvSpPr>
            <p:cNvPr id="104491" name="Oval 43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4492" name="Oval 44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4493" name="Oval 45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12" name="Group 46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4495" name="Oval 47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96" name="AutoShape 48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49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4498" name="Oval 50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99" name="AutoShape 51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00" name="AutoShape 52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1" name="Rectangle 53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54"/>
          <p:cNvGrpSpPr>
            <a:grpSpLocks/>
          </p:cNvGrpSpPr>
          <p:nvPr/>
        </p:nvGrpSpPr>
        <p:grpSpPr bwMode="auto">
          <a:xfrm rot="7999445" flipV="1">
            <a:off x="2371725" y="2965450"/>
            <a:ext cx="1157288" cy="1373188"/>
            <a:chOff x="3960" y="967"/>
            <a:chExt cx="1354" cy="1608"/>
          </a:xfrm>
        </p:grpSpPr>
        <p:sp>
          <p:nvSpPr>
            <p:cNvPr id="104503" name="Oval 55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4504" name="Oval 56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4505" name="Oval 57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15" name="Group 58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4507" name="Oval 59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08" name="AutoShape 60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61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4510" name="Oval 62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11" name="AutoShape 63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12" name="AutoShape 64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3" name="Rectangle 65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514" name="AutoShape 66"/>
          <p:cNvSpPr>
            <a:spLocks noChangeArrowheads="1"/>
          </p:cNvSpPr>
          <p:nvPr/>
        </p:nvSpPr>
        <p:spPr bwMode="auto">
          <a:xfrm>
            <a:off x="184150" y="6256338"/>
            <a:ext cx="8685213" cy="377825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motion paths with some spin effects are good ways to show this concept.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0.11302 -0.04259 " pathEditMode="relative" rAng="0" ptsTypes="AA">
                                      <p:cBhvr>
                                        <p:cTn id="21" dur="4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2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18073 -0.00208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-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-0.16927 0.01065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5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1934 0.00857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00000">
                                      <p:cBhvr>
                                        <p:cTn id="2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63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12621 -0.1206 " pathEditMode="relative" rAng="0" ptsTypes="AA">
                                      <p:cBhvr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6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5" dur="50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500000">
                                      <p:cBhvr>
                                        <p:cTn id="3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  <p:bldP spid="104476" grpId="0" animBg="1"/>
      <p:bldP spid="104477" grpId="0" animBg="1"/>
      <p:bldP spid="1045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z="4000"/>
              <a:t>Wax does not repel water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700088"/>
            <a:ext cx="8856662" cy="218281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3500">
                <a:latin typeface="Arial Narrow" pitchFamily="34" charset="0"/>
              </a:rPr>
              <a:t>We’ve heard that wax or oils repel water.  But that isn’t true.  Water is so attracted to other water molecules that anything between them is squeezed out of the way.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-2425199">
            <a:off x="5038725" y="4759325"/>
            <a:ext cx="1155700" cy="1373188"/>
            <a:chOff x="3960" y="967"/>
            <a:chExt cx="1354" cy="1608"/>
          </a:xfrm>
        </p:grpSpPr>
        <p:sp>
          <p:nvSpPr>
            <p:cNvPr id="105477" name="Oval 5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5478" name="Oval 6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5479" name="Oval 7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5481" name="Oval 9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82" name="AutoShape 10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5484" name="Oval 12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85" name="AutoShape 13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486" name="AutoShape 14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7" name="Rectangle 15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 rot="739711" flipV="1">
            <a:off x="3009900" y="4970463"/>
            <a:ext cx="1155700" cy="1373187"/>
            <a:chOff x="3960" y="967"/>
            <a:chExt cx="1354" cy="1608"/>
          </a:xfrm>
        </p:grpSpPr>
        <p:sp>
          <p:nvSpPr>
            <p:cNvPr id="105489" name="Oval 17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5490" name="Oval 18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5491" name="Oval 19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5493" name="Oval 21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94" name="AutoShape 22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5496" name="Oval 24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97" name="AutoShape 25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498" name="AutoShape 26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9" name="Rectangle 27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3597275" y="3527425"/>
            <a:ext cx="1500188" cy="1500188"/>
          </a:xfrm>
          <a:prstGeom prst="ellipse">
            <a:avLst/>
          </a:prstGeom>
          <a:gradFill rotWithShape="1">
            <a:gsLst>
              <a:gs pos="0">
                <a:srgbClr val="CDC8A7"/>
              </a:gs>
              <a:gs pos="100000">
                <a:srgbClr val="CDC8A7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Oil</a:t>
            </a:r>
            <a:br>
              <a:rPr lang="en-US" sz="240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droplet</a:t>
            </a:r>
            <a:endParaRPr lang="en-US" sz="3200" baseline="3000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 rot="3701018" flipV="1">
            <a:off x="2101850" y="4244975"/>
            <a:ext cx="1157288" cy="1373188"/>
            <a:chOff x="3960" y="967"/>
            <a:chExt cx="1354" cy="1608"/>
          </a:xfrm>
        </p:grpSpPr>
        <p:sp>
          <p:nvSpPr>
            <p:cNvPr id="105502" name="Oval 30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5503" name="Oval 31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5504" name="Oval 32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5506" name="Oval 34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07" name="AutoShape 35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36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5509" name="Oval 37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10" name="AutoShape 38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11" name="AutoShape 39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2" name="Rectangle 40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41"/>
          <p:cNvGrpSpPr>
            <a:grpSpLocks/>
          </p:cNvGrpSpPr>
          <p:nvPr/>
        </p:nvGrpSpPr>
        <p:grpSpPr bwMode="auto">
          <a:xfrm rot="14865393">
            <a:off x="5214144" y="3247231"/>
            <a:ext cx="1155700" cy="1373188"/>
            <a:chOff x="3960" y="967"/>
            <a:chExt cx="1354" cy="1608"/>
          </a:xfrm>
        </p:grpSpPr>
        <p:sp>
          <p:nvSpPr>
            <p:cNvPr id="105514" name="Oval 42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5515" name="Oval 43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5516" name="Oval 44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5518" name="Oval 46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19" name="AutoShape 47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48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5521" name="Oval 49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22" name="AutoShape 50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23" name="AutoShape 51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24" name="Rectangle 52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53"/>
          <p:cNvGrpSpPr>
            <a:grpSpLocks/>
          </p:cNvGrpSpPr>
          <p:nvPr/>
        </p:nvGrpSpPr>
        <p:grpSpPr bwMode="auto">
          <a:xfrm rot="7999445" flipV="1">
            <a:off x="2371725" y="2965450"/>
            <a:ext cx="1157288" cy="1373188"/>
            <a:chOff x="3960" y="967"/>
            <a:chExt cx="1354" cy="1608"/>
          </a:xfrm>
        </p:grpSpPr>
        <p:sp>
          <p:nvSpPr>
            <p:cNvPr id="105526" name="Oval 54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5527" name="Oval 55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5528" name="Oval 56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5530" name="Oval 58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31" name="AutoShape 59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5533" name="Oval 61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34" name="AutoShape 62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35" name="AutoShape 63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6" name="Rectangle 64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537" name="AutoShape 65"/>
          <p:cNvSpPr>
            <a:spLocks noChangeArrowheads="1"/>
          </p:cNvSpPr>
          <p:nvPr/>
        </p:nvSpPr>
        <p:spPr bwMode="auto">
          <a:xfrm>
            <a:off x="6464300" y="4316413"/>
            <a:ext cx="2390775" cy="1204912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Simple motion paths with some spin makes this concept easier to understand.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2.77778E-6 -0.2796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-0.09028 0.0020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9027 0.01296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0.10156 -0.02801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1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1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08056 0.01296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00" grpId="0" animBg="1"/>
      <p:bldP spid="1055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wa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</p:spPr>
      </p:pic>
      <p:pic>
        <p:nvPicPr>
          <p:cNvPr id="2055" name="Picture 7" descr="wa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</p:spPr>
      </p:pic>
      <p:pic>
        <p:nvPicPr>
          <p:cNvPr id="2054" name="Picture 6" descr="wa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</p:spPr>
      </p:pic>
      <p:pic>
        <p:nvPicPr>
          <p:cNvPr id="2053" name="Picture 5" descr="wa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572000" cy="3429000"/>
          </a:xfrm>
          <a:prstGeom prst="rect">
            <a:avLst/>
          </a:prstGeom>
          <a:noFill/>
        </p:spPr>
      </p:pic>
      <p:pic>
        <p:nvPicPr>
          <p:cNvPr id="2052" name="Picture 4" descr="wa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>
                <a:solidFill>
                  <a:srgbClr val="003399"/>
                </a:solidFill>
              </a:rPr>
              <a:t>Properties of Water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4343400" cy="4648200"/>
          </a:xfrm>
        </p:spPr>
        <p:txBody>
          <a:bodyPr/>
          <a:lstStyle/>
          <a:p>
            <a:r>
              <a:rPr lang="en-US" sz="3600" b="1">
                <a:solidFill>
                  <a:srgbClr val="003399"/>
                </a:solidFill>
              </a:rPr>
              <a:t>Polar molecule</a:t>
            </a:r>
          </a:p>
          <a:p>
            <a:r>
              <a:rPr lang="en-US" sz="3600" b="1">
                <a:solidFill>
                  <a:srgbClr val="003399"/>
                </a:solidFill>
              </a:rPr>
              <a:t>Cohesion and adhesion</a:t>
            </a:r>
          </a:p>
          <a:p>
            <a:r>
              <a:rPr lang="en-US" sz="3600" b="1">
                <a:solidFill>
                  <a:srgbClr val="003399"/>
                </a:solidFill>
              </a:rPr>
              <a:t>High specific heat</a:t>
            </a:r>
          </a:p>
          <a:p>
            <a:r>
              <a:rPr lang="en-US" sz="3600" b="1">
                <a:solidFill>
                  <a:srgbClr val="003399"/>
                </a:solidFill>
              </a:rPr>
              <a:t>Density – greatest at 4</a:t>
            </a:r>
            <a:r>
              <a:rPr lang="en-US" sz="3600" b="1" baseline="30000">
                <a:solidFill>
                  <a:srgbClr val="003399"/>
                </a:solidFill>
              </a:rPr>
              <a:t>o</a:t>
            </a:r>
            <a:r>
              <a:rPr lang="en-US" sz="3600" b="1">
                <a:solidFill>
                  <a:srgbClr val="003399"/>
                </a:solidFill>
              </a:rPr>
              <a:t>C</a:t>
            </a:r>
          </a:p>
          <a:p>
            <a:r>
              <a:rPr lang="en-US" sz="3600" b="1">
                <a:solidFill>
                  <a:srgbClr val="003399"/>
                </a:solidFill>
              </a:rPr>
              <a:t>Universal solvent of life</a:t>
            </a:r>
          </a:p>
        </p:txBody>
      </p:sp>
      <p:pic>
        <p:nvPicPr>
          <p:cNvPr id="2058" name="Picture 10" descr="03-00-Earth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81600" y="3619500"/>
            <a:ext cx="3810000" cy="2857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3399"/>
                </a:solidFill>
              </a:rPr>
              <a:t>Polarity of Water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61722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</a:rPr>
              <a:t>In a water molecule two hydrogen atoms form single polar covalent bonds with an oxygen atom.</a:t>
            </a:r>
            <a:r>
              <a:rPr lang="en-US" sz="2400"/>
              <a:t> Gives water more structure than other liquids</a:t>
            </a:r>
          </a:p>
          <a:p>
            <a:pPr lvl="1">
              <a:buClr>
                <a:srgbClr val="339933"/>
              </a:buClr>
            </a:pPr>
            <a:r>
              <a:rPr lang="en-US" sz="2000">
                <a:solidFill>
                  <a:srgbClr val="000000"/>
                </a:solidFill>
              </a:rPr>
              <a:t>Because oxygen is more electronegative, the region around oxygen has a partial negative charge.</a:t>
            </a:r>
          </a:p>
          <a:p>
            <a:pPr lvl="1">
              <a:buClr>
                <a:srgbClr val="339933"/>
              </a:buClr>
            </a:pPr>
            <a:r>
              <a:rPr lang="en-US" sz="2000">
                <a:solidFill>
                  <a:srgbClr val="000000"/>
                </a:solidFill>
              </a:rPr>
              <a:t>The region near the two hydrogen atoms has a partial positive charge.</a:t>
            </a:r>
          </a:p>
          <a:p>
            <a:pPr>
              <a:buClr>
                <a:srgbClr val="339933"/>
              </a:buClr>
            </a:pPr>
            <a:r>
              <a:rPr lang="en-US" sz="2400">
                <a:solidFill>
                  <a:srgbClr val="000000"/>
                </a:solidFill>
              </a:rPr>
              <a:t>A water molecule is a polar molecule with opposite ends of the molecule with opposite charges.</a:t>
            </a: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6019800" y="4267200"/>
          <a:ext cx="2813050" cy="2190750"/>
        </p:xfrm>
        <a:graphic>
          <a:graphicData uri="http://schemas.openxmlformats.org/presentationml/2006/ole">
            <p:oleObj spid="_x0000_s3077" name="Image" r:id="rId4" imgW="1205924" imgH="93968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153400" cy="4622800"/>
          </a:xfrm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Water has a variety of unusual properties because of attractions between these polar molecules.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The slightly negative regions of one molecule are attracted to the slightly positive regions of nearby molecules, forming a hydrogen bond.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Each water molecule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can form hydrogen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bonds with up to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four neighbors.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1200">
                <a:latin typeface="Times"/>
              </a:rPr>
              <a:t>Copyright © 2002 Pearson Education, Inc., publishing as Benjamin Cummings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/>
          <a:srcRect b="4466"/>
          <a:stretch>
            <a:fillRect/>
          </a:stretch>
        </p:blipFill>
        <p:spPr bwMode="auto">
          <a:xfrm>
            <a:off x="4800600" y="3468688"/>
            <a:ext cx="4038600" cy="3062287"/>
          </a:xfrm>
          <a:prstGeom prst="rect">
            <a:avLst/>
          </a:prstGeom>
          <a:noFill/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733800" y="6248400"/>
            <a:ext cx="990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500" b="1">
                <a:latin typeface="Times"/>
              </a:rPr>
              <a:t>Fig. 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/>
              <a:t>HYDROGEN  BONDS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3810000" cy="5181600"/>
          </a:xfrm>
        </p:spPr>
        <p:txBody>
          <a:bodyPr/>
          <a:lstStyle/>
          <a:p>
            <a:r>
              <a:rPr lang="en-US" sz="2400" b="1"/>
              <a:t>Hold water molecules together</a:t>
            </a:r>
          </a:p>
          <a:p>
            <a:r>
              <a:rPr lang="en-US" sz="2400" b="1"/>
              <a:t>Each water molecule can form a maximum of 4 hydrogen bonds</a:t>
            </a:r>
          </a:p>
          <a:p>
            <a:pPr>
              <a:buClr>
                <a:srgbClr val="339933"/>
              </a:buClr>
            </a:pPr>
            <a:r>
              <a:rPr lang="en-US" sz="2400" b="1">
                <a:solidFill>
                  <a:srgbClr val="000000"/>
                </a:solidFill>
              </a:rPr>
              <a:t>The hydrogen bonds joining water molecules are weak, about 1/20</a:t>
            </a:r>
            <a:r>
              <a:rPr lang="en-US" sz="2400" b="1" baseline="30000">
                <a:solidFill>
                  <a:srgbClr val="000000"/>
                </a:solidFill>
              </a:rPr>
              <a:t>th</a:t>
            </a:r>
            <a:r>
              <a:rPr lang="en-US" sz="2400" b="1">
                <a:solidFill>
                  <a:srgbClr val="000000"/>
                </a:solidFill>
              </a:rPr>
              <a:t> as strong as covalent bonds.</a:t>
            </a:r>
          </a:p>
          <a:p>
            <a:pPr>
              <a:buClr>
                <a:srgbClr val="339933"/>
              </a:buClr>
            </a:pPr>
            <a:r>
              <a:rPr lang="en-US" sz="2400" b="1">
                <a:solidFill>
                  <a:srgbClr val="000000"/>
                </a:solidFill>
              </a:rPr>
              <a:t>They form, break, and reform with great frequency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990600"/>
            <a:ext cx="4267200" cy="4114800"/>
          </a:xfrm>
        </p:spPr>
        <p:txBody>
          <a:bodyPr/>
          <a:lstStyle/>
          <a:p>
            <a:r>
              <a:rPr lang="en-US" sz="2400" b="1"/>
              <a:t>Extraordinary Properties that are a result of hydrogen bonds.</a:t>
            </a:r>
          </a:p>
          <a:p>
            <a:pPr lvl="1"/>
            <a:r>
              <a:rPr lang="en-US" sz="2000" b="1"/>
              <a:t>Cohesive behavior</a:t>
            </a:r>
          </a:p>
          <a:p>
            <a:pPr lvl="1"/>
            <a:r>
              <a:rPr lang="en-US" sz="2000" b="1"/>
              <a:t>Resists changes in temperature</a:t>
            </a:r>
          </a:p>
          <a:p>
            <a:pPr lvl="1"/>
            <a:r>
              <a:rPr lang="en-US" sz="2000" b="1"/>
              <a:t>High heat of vaporization</a:t>
            </a:r>
          </a:p>
          <a:p>
            <a:pPr lvl="1"/>
            <a:r>
              <a:rPr lang="en-US" sz="2000" b="1"/>
              <a:t>Expands when it freezes</a:t>
            </a:r>
          </a:p>
          <a:p>
            <a:pPr lvl="1"/>
            <a:r>
              <a:rPr lang="en-US" sz="2000" b="1"/>
              <a:t>Versatile solvent</a:t>
            </a:r>
          </a:p>
        </p:txBody>
      </p:sp>
      <p:pic>
        <p:nvPicPr>
          <p:cNvPr id="6150" name="Picture 6" descr="wa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648200"/>
            <a:ext cx="3733800" cy="1916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7" grpId="1" build="p"/>
      <p:bldP spid="614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4000" b="1">
                <a:solidFill>
                  <a:srgbClr val="003399"/>
                </a:solidFill>
              </a:rPr>
              <a:t>Organisms Depend on Cohesion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33600"/>
            <a:ext cx="5105400" cy="4724400"/>
          </a:xfrm>
        </p:spPr>
        <p:txBody>
          <a:bodyPr/>
          <a:lstStyle/>
          <a:p>
            <a:r>
              <a:rPr lang="en-US" sz="2400" b="1"/>
              <a:t>Cohesion is responsible for the transport of the water column in plants</a:t>
            </a:r>
          </a:p>
          <a:p>
            <a:r>
              <a:rPr lang="en-US" sz="2400" b="1">
                <a:solidFill>
                  <a:srgbClr val="000000"/>
                </a:solidFill>
              </a:rPr>
              <a:t>Cohesion among water molecules plays a key role in the transport of water against gravity in plants</a:t>
            </a:r>
          </a:p>
          <a:p>
            <a:r>
              <a:rPr lang="en-US" sz="2400" b="1">
                <a:solidFill>
                  <a:srgbClr val="000000"/>
                </a:solidFill>
              </a:rPr>
              <a:t>Adhesion, clinging </a:t>
            </a:r>
            <a:br>
              <a:rPr lang="en-US" sz="2400" b="1">
                <a:solidFill>
                  <a:srgbClr val="000000"/>
                </a:solidFill>
              </a:rPr>
            </a:br>
            <a:r>
              <a:rPr lang="en-US" sz="2400" b="1">
                <a:solidFill>
                  <a:srgbClr val="000000"/>
                </a:solidFill>
              </a:rPr>
              <a:t>of one substance to </a:t>
            </a:r>
            <a:br>
              <a:rPr lang="en-US" sz="2400" b="1">
                <a:solidFill>
                  <a:srgbClr val="000000"/>
                </a:solidFill>
              </a:rPr>
            </a:br>
            <a:r>
              <a:rPr lang="en-US" sz="2400" b="1">
                <a:solidFill>
                  <a:srgbClr val="000000"/>
                </a:solidFill>
              </a:rPr>
              <a:t>another, contributes </a:t>
            </a:r>
            <a:br>
              <a:rPr lang="en-US" sz="2400" b="1">
                <a:solidFill>
                  <a:srgbClr val="000000"/>
                </a:solidFill>
              </a:rPr>
            </a:br>
            <a:r>
              <a:rPr lang="en-US" sz="2400" b="1">
                <a:solidFill>
                  <a:srgbClr val="000000"/>
                </a:solidFill>
              </a:rPr>
              <a:t>too, as water adheres </a:t>
            </a:r>
            <a:br>
              <a:rPr lang="en-US" sz="2400" b="1">
                <a:solidFill>
                  <a:srgbClr val="000000"/>
                </a:solidFill>
              </a:rPr>
            </a:br>
            <a:r>
              <a:rPr lang="en-US" sz="2400" b="1">
                <a:solidFill>
                  <a:srgbClr val="000000"/>
                </a:solidFill>
              </a:rPr>
              <a:t>to the wall of the </a:t>
            </a:r>
            <a:br>
              <a:rPr lang="en-US" sz="2400" b="1">
                <a:solidFill>
                  <a:srgbClr val="000000"/>
                </a:solidFill>
              </a:rPr>
            </a:br>
            <a:r>
              <a:rPr lang="en-US" sz="2400" b="1">
                <a:solidFill>
                  <a:srgbClr val="000000"/>
                </a:solidFill>
              </a:rPr>
              <a:t>vessels.</a:t>
            </a:r>
          </a:p>
          <a:p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47700" y="914400"/>
            <a:ext cx="769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Hydrogen bonds hold the substance together, a phenomenon called cohesion</a:t>
            </a:r>
          </a:p>
        </p:txBody>
      </p:sp>
      <p:pic>
        <p:nvPicPr>
          <p:cNvPr id="9224" name="Picture 8" descr="03-02x-Tree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4953000" y="2133600"/>
            <a:ext cx="3827463" cy="4724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003925"/>
          </a:xfrm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 b="1">
                <a:solidFill>
                  <a:srgbClr val="000000"/>
                </a:solidFill>
              </a:rPr>
              <a:t>Surface tension,</a:t>
            </a:r>
            <a:r>
              <a:rPr lang="en-US">
                <a:solidFill>
                  <a:srgbClr val="000000"/>
                </a:solidFill>
              </a:rPr>
              <a:t> a measure of the force necessary to stretch or break the surface of a liquid, is related to cohesion.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Water has a greater surface tension than most other liquids because hydrogen bonds among surface water molecules resist stretching or breaking the surface.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Water behaves as if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covered by an invisible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film.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Some animals can stand,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walk, or run on water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without breaking the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surface.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1200">
                <a:latin typeface="Times"/>
              </a:rPr>
              <a:t>Copyright © 2002 Pearson Education, Inc., publishing as Benjamin Cummings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/>
          <a:srcRect l="6000" r="10001"/>
          <a:stretch>
            <a:fillRect/>
          </a:stretch>
        </p:blipFill>
        <p:spPr bwMode="auto">
          <a:xfrm>
            <a:off x="5410200" y="3429000"/>
            <a:ext cx="3048000" cy="2720975"/>
          </a:xfrm>
          <a:prstGeom prst="rect">
            <a:avLst/>
          </a:prstGeom>
          <a:noFill/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334000" y="6232525"/>
            <a:ext cx="787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500" b="1">
                <a:latin typeface="Times"/>
              </a:rPr>
              <a:t>Fig. 3.3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52400" y="1828800"/>
            <a:ext cx="579120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b="1"/>
              <a:t>Three-fourths of the earth is covered by water.  The water serves as a large heat sink responsible for: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/>
              <a:t>Prevention of temperature fluctuations that are outside the range suitable for life.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/>
              <a:t>Coastal areas having a mild climate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/>
              <a:t>A stable marine environment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  <a:noFill/>
          <a:ln/>
        </p:spPr>
        <p:txBody>
          <a:bodyPr/>
          <a:lstStyle/>
          <a:p>
            <a:r>
              <a:rPr lang="en-US" sz="2800" b="1">
                <a:solidFill>
                  <a:srgbClr val="336600"/>
                </a:solidFill>
              </a:rPr>
              <a:t>Specific Heat</a:t>
            </a:r>
            <a:r>
              <a:rPr lang="en-US" sz="2800" b="1">
                <a:solidFill>
                  <a:srgbClr val="003399"/>
                </a:solidFill>
              </a:rPr>
              <a:t> is the amount of heat that must be absorbed or lost for  one gram of a substance to change its temperature by 1</a:t>
            </a:r>
            <a:r>
              <a:rPr lang="en-US" sz="2800" b="1" baseline="30000">
                <a:solidFill>
                  <a:srgbClr val="003399"/>
                </a:solidFill>
                <a:cs typeface="Times New Roman" charset="0"/>
              </a:rPr>
              <a:t>o</a:t>
            </a:r>
            <a:r>
              <a:rPr lang="en-US" sz="2800" b="1">
                <a:solidFill>
                  <a:srgbClr val="003399"/>
                </a:solidFill>
                <a:cs typeface="Times New Roman" charset="0"/>
              </a:rPr>
              <a:t>C</a:t>
            </a:r>
            <a:r>
              <a:rPr lang="en-US" sz="2800" b="1">
                <a:solidFill>
                  <a:srgbClr val="003399"/>
                </a:solidFill>
              </a:rPr>
              <a:t>.</a:t>
            </a:r>
          </a:p>
        </p:txBody>
      </p:sp>
      <p:pic>
        <p:nvPicPr>
          <p:cNvPr id="12294" name="Picture 6" descr="03-06x1-IceFishi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99138" y="2667000"/>
            <a:ext cx="3725862" cy="4191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3399"/>
                </a:solidFill>
              </a:rPr>
              <a:t>Evaporative Cooling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1524000"/>
            <a:ext cx="3810000" cy="5029200"/>
          </a:xfrm>
        </p:spPr>
        <p:txBody>
          <a:bodyPr/>
          <a:lstStyle/>
          <a:p>
            <a:r>
              <a:rPr lang="en-US" sz="2800"/>
              <a:t>The cooling of a surface occurs when the liquid evaporates</a:t>
            </a:r>
          </a:p>
          <a:p>
            <a:r>
              <a:rPr lang="en-US" sz="2800"/>
              <a:t>This is responsible for:</a:t>
            </a:r>
          </a:p>
          <a:p>
            <a:pPr lvl="1"/>
            <a:r>
              <a:rPr lang="en-US" sz="2400" b="1"/>
              <a:t>Moderating earth’s climate</a:t>
            </a:r>
          </a:p>
          <a:p>
            <a:pPr lvl="1"/>
            <a:r>
              <a:rPr lang="en-US" sz="2400" b="1"/>
              <a:t>Stabilizes  temperature in aquatic ecosystems</a:t>
            </a:r>
          </a:p>
          <a:p>
            <a:pPr lvl="1"/>
            <a:r>
              <a:rPr lang="en-US" sz="2400" b="1"/>
              <a:t>Preventing organisms from overheating</a:t>
            </a:r>
          </a:p>
        </p:txBody>
      </p:sp>
      <p:pic>
        <p:nvPicPr>
          <p:cNvPr id="14345" name="Picture 9" descr="dogp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721225"/>
            <a:ext cx="1760538" cy="2136775"/>
          </a:xfrm>
          <a:prstGeom prst="rect">
            <a:avLst/>
          </a:prstGeom>
          <a:noFill/>
        </p:spPr>
      </p:pic>
      <p:pic>
        <p:nvPicPr>
          <p:cNvPr id="14346" name="Picture 10" descr="fishbow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124200"/>
            <a:ext cx="1905000" cy="1674813"/>
          </a:xfrm>
          <a:prstGeom prst="rect">
            <a:avLst/>
          </a:prstGeom>
          <a:noFill/>
        </p:spPr>
      </p:pic>
      <p:pic>
        <p:nvPicPr>
          <p:cNvPr id="14348" name="Picture 12" descr="03-04-EvaporativeCooli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28600" y="1792288"/>
            <a:ext cx="2438400" cy="16367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834</Words>
  <Application>Microsoft Office PowerPoint</Application>
  <PresentationFormat>On-screen Show (4:3)</PresentationFormat>
  <Paragraphs>102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Image</vt:lpstr>
      <vt:lpstr>Slide 1</vt:lpstr>
      <vt:lpstr>Properties of Water</vt:lpstr>
      <vt:lpstr>Polarity of Water</vt:lpstr>
      <vt:lpstr>Slide 4</vt:lpstr>
      <vt:lpstr>HYDROGEN  BONDS</vt:lpstr>
      <vt:lpstr>Organisms Depend on Cohesion</vt:lpstr>
      <vt:lpstr>Slide 7</vt:lpstr>
      <vt:lpstr>Specific Heat is the amount of heat that must be absorbed or lost for  one gram of a substance to change its temperature by 1oC.</vt:lpstr>
      <vt:lpstr>Evaporative Cooling</vt:lpstr>
      <vt:lpstr>Density of Water</vt:lpstr>
      <vt:lpstr>Slide 11</vt:lpstr>
      <vt:lpstr>Solvent for Life</vt:lpstr>
      <vt:lpstr>Water:  the Universal Solvent</vt:lpstr>
      <vt:lpstr>Water:  the Universal Solvent</vt:lpstr>
      <vt:lpstr>Wax does not repel water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Water</dc:title>
  <dc:creator>Pre-Installed-User</dc:creator>
  <cp:lastModifiedBy>Elizabeth.Mcwilliams</cp:lastModifiedBy>
  <cp:revision>9</cp:revision>
  <dcterms:created xsi:type="dcterms:W3CDTF">2001-08-26T22:42:44Z</dcterms:created>
  <dcterms:modified xsi:type="dcterms:W3CDTF">2010-06-26T19:41:06Z</dcterms:modified>
</cp:coreProperties>
</file>