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58" r:id="rId3"/>
    <p:sldId id="260" r:id="rId4"/>
    <p:sldId id="261" r:id="rId5"/>
    <p:sldId id="268" r:id="rId6"/>
    <p:sldId id="269" r:id="rId7"/>
    <p:sldId id="270" r:id="rId8"/>
    <p:sldId id="271" r:id="rId9"/>
    <p:sldId id="272" r:id="rId10"/>
    <p:sldId id="273" r:id="rId11"/>
    <p:sldId id="274" r:id="rId12"/>
    <p:sldId id="275" r:id="rId13"/>
    <p:sldId id="276" r:id="rId14"/>
    <p:sldId id="277" r:id="rId15"/>
    <p:sldId id="278" r:id="rId16"/>
    <p:sldId id="279" r:id="rId17"/>
    <p:sldId id="259" r:id="rId18"/>
    <p:sldId id="262" r:id="rId19"/>
    <p:sldId id="263" r:id="rId20"/>
    <p:sldId id="264" r:id="rId21"/>
    <p:sldId id="265" r:id="rId22"/>
    <p:sldId id="266" r:id="rId23"/>
    <p:sldId id="267"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07AC19-4852-456A-B028-D27769779808}"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this slide you can demonstrate to students that miles per hour is the same thing as miles divided by hours.  Students generally struggle with this concept and they will need to understand this in order to work with equations.</a:t>
            </a:r>
            <a:endParaRPr lang="en-US" dirty="0"/>
          </a:p>
        </p:txBody>
      </p:sp>
      <p:sp>
        <p:nvSpPr>
          <p:cNvPr id="4" name="Slide Number Placeholder 3"/>
          <p:cNvSpPr>
            <a:spLocks noGrp="1"/>
          </p:cNvSpPr>
          <p:nvPr>
            <p:ph type="sldNum" sz="quarter" idx="10"/>
          </p:nvPr>
        </p:nvSpPr>
        <p:spPr/>
        <p:txBody>
          <a:bodyPr/>
          <a:lstStyle/>
          <a:p>
            <a:fld id="{4F07AC19-4852-456A-B028-D27769779808}"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9" name="Rectangle 9"/>
          <p:cNvSpPr>
            <a:spLocks noChangeArrowheads="1"/>
          </p:cNvSpPr>
          <p:nvPr/>
        </p:nvSpPr>
        <p:spPr bwMode="auto">
          <a:xfrm>
            <a:off x="0" y="4075113"/>
            <a:ext cx="5940425" cy="1150937"/>
          </a:xfrm>
          <a:prstGeom prst="rect">
            <a:avLst/>
          </a:prstGeom>
          <a:solidFill>
            <a:schemeClr val="accent2"/>
          </a:solidFill>
          <a:ln w="9525">
            <a:noFill/>
            <a:miter lim="800000"/>
            <a:headEnd/>
            <a:tailEnd/>
          </a:ln>
          <a:effectLst/>
        </p:spPr>
        <p:txBody>
          <a:bodyPr wrap="none" anchor="ctr"/>
          <a:lstStyle/>
          <a:p>
            <a:endParaRPr lang="en-US"/>
          </a:p>
        </p:txBody>
      </p:sp>
      <p:sp>
        <p:nvSpPr>
          <p:cNvPr id="5122" name="Rectangle 2"/>
          <p:cNvSpPr>
            <a:spLocks noGrp="1" noChangeArrowheads="1"/>
          </p:cNvSpPr>
          <p:nvPr>
            <p:ph type="ctrTitle"/>
          </p:nvPr>
        </p:nvSpPr>
        <p:spPr>
          <a:xfrm>
            <a:off x="217488" y="3860800"/>
            <a:ext cx="7162800" cy="1109663"/>
          </a:xfrm>
        </p:spPr>
        <p:txBody>
          <a:bodyPr/>
          <a:lstStyle>
            <a:lvl1pPr>
              <a:defRPr sz="3200" b="0">
                <a:solidFill>
                  <a:schemeClr val="bg1"/>
                </a:solidFill>
              </a:defRPr>
            </a:lvl1pPr>
          </a:lstStyle>
          <a:p>
            <a:r>
              <a:rPr lang="en-US" smtClean="0"/>
              <a:t>Click to edit Master title style</a:t>
            </a:r>
            <a:endParaRPr lang="ru-RU"/>
          </a:p>
        </p:txBody>
      </p:sp>
      <p:sp>
        <p:nvSpPr>
          <p:cNvPr id="5123" name="Rectangle 3"/>
          <p:cNvSpPr>
            <a:spLocks noGrp="1" noChangeArrowheads="1"/>
          </p:cNvSpPr>
          <p:nvPr>
            <p:ph type="subTitle" idx="1"/>
          </p:nvPr>
        </p:nvSpPr>
        <p:spPr>
          <a:xfrm>
            <a:off x="217488" y="4603750"/>
            <a:ext cx="7162800" cy="696913"/>
          </a:xfrm>
        </p:spPr>
        <p:txBody>
          <a:bodyPr/>
          <a:lstStyle>
            <a:lvl1pPr marL="0" indent="0">
              <a:buFontTx/>
              <a:buNone/>
              <a:defRPr sz="2400" b="1">
                <a:solidFill>
                  <a:schemeClr val="bg1"/>
                </a:solidFill>
              </a:defRPr>
            </a:lvl1pPr>
          </a:lstStyle>
          <a:p>
            <a:r>
              <a:rPr lang="en-US" smtClean="0"/>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1557338"/>
            <a:ext cx="1909762" cy="496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6338" y="1557338"/>
            <a:ext cx="558165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6338" y="2133600"/>
            <a:ext cx="3744912"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3650" y="2133600"/>
            <a:ext cx="37465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1557338"/>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176338" y="2133600"/>
            <a:ext cx="7643812" cy="4392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b="1">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Arial" charset="0"/>
        </a:defRPr>
      </a:lvl2pPr>
      <a:lvl3pPr algn="l" rtl="0" eaLnBrk="1" fontAlgn="base" hangingPunct="1">
        <a:spcBef>
          <a:spcPct val="0"/>
        </a:spcBef>
        <a:spcAft>
          <a:spcPct val="0"/>
        </a:spcAft>
        <a:defRPr sz="3600" b="1">
          <a:solidFill>
            <a:schemeClr val="accent2"/>
          </a:solidFill>
          <a:latin typeface="Arial" charset="0"/>
        </a:defRPr>
      </a:lvl3pPr>
      <a:lvl4pPr algn="l" rtl="0" eaLnBrk="1" fontAlgn="base" hangingPunct="1">
        <a:spcBef>
          <a:spcPct val="0"/>
        </a:spcBef>
        <a:spcAft>
          <a:spcPct val="0"/>
        </a:spcAft>
        <a:defRPr sz="3600" b="1">
          <a:solidFill>
            <a:schemeClr val="accent2"/>
          </a:solidFill>
          <a:latin typeface="Arial" charset="0"/>
        </a:defRPr>
      </a:lvl4pPr>
      <a:lvl5pPr algn="l" rtl="0" eaLnBrk="1" fontAlgn="base" hangingPunct="1">
        <a:spcBef>
          <a:spcPct val="0"/>
        </a:spcBef>
        <a:spcAft>
          <a:spcPct val="0"/>
        </a:spcAft>
        <a:defRPr sz="3600" b="1">
          <a:solidFill>
            <a:schemeClr val="accent2"/>
          </a:solidFill>
          <a:latin typeface="Arial" charset="0"/>
        </a:defRPr>
      </a:lvl5pPr>
      <a:lvl6pPr marL="457200" algn="l" rtl="0" eaLnBrk="1" fontAlgn="base" hangingPunct="1">
        <a:spcBef>
          <a:spcPct val="0"/>
        </a:spcBef>
        <a:spcAft>
          <a:spcPct val="0"/>
        </a:spcAft>
        <a:defRPr sz="3600" b="1">
          <a:solidFill>
            <a:schemeClr val="accent2"/>
          </a:solidFill>
          <a:latin typeface="Arial" charset="0"/>
        </a:defRPr>
      </a:lvl6pPr>
      <a:lvl7pPr marL="914400" algn="l" rtl="0" eaLnBrk="1" fontAlgn="base" hangingPunct="1">
        <a:spcBef>
          <a:spcPct val="0"/>
        </a:spcBef>
        <a:spcAft>
          <a:spcPct val="0"/>
        </a:spcAft>
        <a:defRPr sz="3600" b="1">
          <a:solidFill>
            <a:schemeClr val="accent2"/>
          </a:solidFill>
          <a:latin typeface="Arial" charset="0"/>
        </a:defRPr>
      </a:lvl7pPr>
      <a:lvl8pPr marL="1371600" algn="l" rtl="0" eaLnBrk="1" fontAlgn="base" hangingPunct="1">
        <a:spcBef>
          <a:spcPct val="0"/>
        </a:spcBef>
        <a:spcAft>
          <a:spcPct val="0"/>
        </a:spcAft>
        <a:defRPr sz="3600" b="1">
          <a:solidFill>
            <a:schemeClr val="accent2"/>
          </a:solidFill>
          <a:latin typeface="Arial" charset="0"/>
        </a:defRPr>
      </a:lvl8pPr>
      <a:lvl9pPr marL="1828800" algn="l" rtl="0" eaLnBrk="1" fontAlgn="base" hangingPunct="1">
        <a:spcBef>
          <a:spcPct val="0"/>
        </a:spcBef>
        <a:spcAft>
          <a:spcPct val="0"/>
        </a:spcAft>
        <a:defRPr sz="3600" b="1">
          <a:solidFill>
            <a:schemeClr val="accent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47800" y="1676400"/>
            <a:ext cx="6629400" cy="914400"/>
          </a:xfrm>
        </p:spPr>
        <p:txBody>
          <a:bodyPr/>
          <a:lstStyle/>
          <a:p>
            <a:r>
              <a:rPr lang="en-US" sz="4000" dirty="0" smtClean="0">
                <a:latin typeface="Tahoma" charset="0"/>
              </a:rPr>
              <a:t>Scientific Measurements</a:t>
            </a:r>
            <a:endParaRPr lang="uk-UA" sz="4000" dirty="0">
              <a:latin typeface="Tahoma" charset="0"/>
            </a:endParaRPr>
          </a:p>
        </p:txBody>
      </p:sp>
      <p:sp>
        <p:nvSpPr>
          <p:cNvPr id="36867" name="Rectangle 3"/>
          <p:cNvSpPr>
            <a:spLocks noGrp="1" noChangeArrowheads="1"/>
          </p:cNvSpPr>
          <p:nvPr>
            <p:ph type="body" idx="1"/>
          </p:nvPr>
        </p:nvSpPr>
        <p:spPr>
          <a:xfrm>
            <a:off x="381000" y="2819400"/>
            <a:ext cx="8177212" cy="3384550"/>
          </a:xfrm>
        </p:spPr>
        <p:txBody>
          <a:bodyPr/>
          <a:lstStyle/>
          <a:p>
            <a:pPr>
              <a:lnSpc>
                <a:spcPct val="80000"/>
              </a:lnSpc>
            </a:pPr>
            <a:endParaRPr lang="en-US" altLang="ko-KR" sz="3600" dirty="0">
              <a:latin typeface="Verdana" pitchFamily="34" charset="0"/>
              <a:ea typeface="굴림" charset="-127"/>
            </a:endParaRPr>
          </a:p>
          <a:p>
            <a:pPr>
              <a:lnSpc>
                <a:spcPct val="80000"/>
              </a:lnSpc>
            </a:pPr>
            <a:r>
              <a:rPr lang="en-US" sz="3600" dirty="0" smtClean="0"/>
              <a:t>All measurements must have a </a:t>
            </a:r>
            <a:r>
              <a:rPr lang="en-US" sz="3600" b="1" dirty="0" smtClean="0"/>
              <a:t>number</a:t>
            </a:r>
            <a:r>
              <a:rPr lang="en-US" sz="3600" dirty="0" smtClean="0"/>
              <a:t> and a </a:t>
            </a:r>
            <a:r>
              <a:rPr lang="en-US" sz="3600" b="1" dirty="0" smtClean="0"/>
              <a:t>unit</a:t>
            </a:r>
            <a:r>
              <a:rPr lang="en-US" sz="3600" dirty="0" smtClean="0"/>
              <a:t> unless otherwise</a:t>
            </a:r>
            <a:r>
              <a:rPr lang="en-US" sz="3600" dirty="0"/>
              <a:t> </a:t>
            </a:r>
            <a:r>
              <a:rPr lang="en-US" sz="3600" dirty="0" smtClean="0"/>
              <a:t>specified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0"/>
            <a:ext cx="4648200" cy="4483100"/>
          </a:xfrm>
          <a:prstGeom prst="rect">
            <a:avLst/>
          </a:prstGeom>
          <a:noFill/>
          <a:ln w="9525">
            <a:noFill/>
            <a:miter lim="800000"/>
            <a:headEnd/>
            <a:tailEnd/>
          </a:ln>
          <a:effectLst/>
        </p:spPr>
        <p:txBody>
          <a:bodyPr>
            <a:spAutoFit/>
          </a:bodyPr>
          <a:lstStyle/>
          <a:p>
            <a:endParaRPr lang="en-US" sz="4800">
              <a:solidFill>
                <a:schemeClr val="tx1"/>
              </a:solidFill>
            </a:endParaRPr>
          </a:p>
          <a:p>
            <a:r>
              <a:rPr lang="en-US" sz="4800">
                <a:solidFill>
                  <a:schemeClr val="tx1"/>
                </a:solidFill>
              </a:rPr>
              <a:t>The power of</a:t>
            </a:r>
          </a:p>
          <a:p>
            <a:r>
              <a:rPr lang="en-US" sz="4800">
                <a:solidFill>
                  <a:schemeClr val="tx1"/>
                </a:solidFill>
              </a:rPr>
              <a:t>ten is 7 because</a:t>
            </a:r>
          </a:p>
          <a:p>
            <a:r>
              <a:rPr lang="en-US" sz="4800">
                <a:solidFill>
                  <a:schemeClr val="tx1"/>
                </a:solidFill>
              </a:rPr>
              <a:t>the decimal</a:t>
            </a:r>
          </a:p>
          <a:p>
            <a:r>
              <a:rPr lang="en-US" sz="4800">
                <a:solidFill>
                  <a:schemeClr val="tx1"/>
                </a:solidFill>
              </a:rPr>
              <a:t>moved 7 places.</a:t>
            </a:r>
          </a:p>
          <a:p>
            <a:endParaRPr lang="en-US" sz="4800">
              <a:solidFill>
                <a:schemeClr val="tx1"/>
              </a:solidFill>
            </a:endParaRPr>
          </a:p>
        </p:txBody>
      </p:sp>
      <p:grpSp>
        <p:nvGrpSpPr>
          <p:cNvPr id="2" name="Group 5"/>
          <p:cNvGrpSpPr>
            <a:grpSpLocks/>
          </p:cNvGrpSpPr>
          <p:nvPr/>
        </p:nvGrpSpPr>
        <p:grpSpPr bwMode="auto">
          <a:xfrm>
            <a:off x="2362200" y="3962400"/>
            <a:ext cx="4419600" cy="1666875"/>
            <a:chOff x="1536" y="2208"/>
            <a:chExt cx="2784" cy="1050"/>
          </a:xfrm>
        </p:grpSpPr>
        <p:sp>
          <p:nvSpPr>
            <p:cNvPr id="10243" name="WordArt 3"/>
            <p:cNvSpPr>
              <a:spLocks noChangeArrowheads="1" noChangeShapeType="1" noTextEdit="1"/>
            </p:cNvSpPr>
            <p:nvPr/>
          </p:nvSpPr>
          <p:spPr bwMode="auto">
            <a:xfrm>
              <a:off x="1536" y="2448"/>
              <a:ext cx="2436" cy="81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93,000,000 = 9.3 x 10</a:t>
              </a:r>
            </a:p>
          </p:txBody>
        </p:sp>
        <p:sp>
          <p:nvSpPr>
            <p:cNvPr id="10244" name="WordArt 4"/>
            <p:cNvSpPr>
              <a:spLocks noChangeArrowheads="1" noChangeShapeType="1" noTextEdit="1"/>
            </p:cNvSpPr>
            <p:nvPr/>
          </p:nvSpPr>
          <p:spPr bwMode="auto">
            <a:xfrm>
              <a:off x="4128" y="2208"/>
              <a:ext cx="192" cy="384"/>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7</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371600" y="990600"/>
            <a:ext cx="6096000" cy="4876800"/>
          </a:xfrm>
        </p:spPr>
        <p:txBody>
          <a:bodyPr/>
          <a:lstStyle/>
          <a:p>
            <a:pPr>
              <a:buFontTx/>
              <a:buNone/>
            </a:pPr>
            <a:endParaRPr lang="en-US" sz="4000"/>
          </a:p>
          <a:p>
            <a:r>
              <a:rPr lang="en-US" sz="4000"/>
              <a:t>93,000,000 ---                    Standard Form                                         </a:t>
            </a:r>
          </a:p>
          <a:p>
            <a:endParaRPr lang="en-US" sz="4000"/>
          </a:p>
          <a:p>
            <a:r>
              <a:rPr lang="en-US" sz="4000"/>
              <a:t>9.3 x 10</a:t>
            </a:r>
            <a:r>
              <a:rPr lang="en-US" sz="4000" baseline="30000"/>
              <a:t>7</a:t>
            </a:r>
            <a:r>
              <a:rPr lang="en-US" sz="4000"/>
              <a:t> ---                        Scientific Notation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57200"/>
            <a:ext cx="7772400" cy="762000"/>
          </a:xfrm>
        </p:spPr>
        <p:txBody>
          <a:bodyPr/>
          <a:lstStyle/>
          <a:p>
            <a:r>
              <a:rPr lang="en-US"/>
              <a:t>Practice Problem</a:t>
            </a:r>
          </a:p>
        </p:txBody>
      </p:sp>
      <p:sp>
        <p:nvSpPr>
          <p:cNvPr id="12291" name="Rectangle 3"/>
          <p:cNvSpPr>
            <a:spLocks noGrp="1" noChangeArrowheads="1"/>
          </p:cNvSpPr>
          <p:nvPr>
            <p:ph type="body" idx="1"/>
          </p:nvPr>
        </p:nvSpPr>
        <p:spPr>
          <a:xfrm>
            <a:off x="457200" y="2819400"/>
            <a:ext cx="7772400" cy="2971800"/>
          </a:xfrm>
        </p:spPr>
        <p:txBody>
          <a:bodyPr/>
          <a:lstStyle/>
          <a:p>
            <a:pPr marL="609600" indent="-609600">
              <a:buFontTx/>
              <a:buAutoNum type="arabicParenR"/>
            </a:pPr>
            <a:r>
              <a:rPr lang="en-US"/>
              <a:t>98,500,000 = 9.85 x 10</a:t>
            </a:r>
            <a:r>
              <a:rPr lang="en-US" baseline="30000"/>
              <a:t>?   </a:t>
            </a:r>
            <a:endParaRPr lang="en-US"/>
          </a:p>
          <a:p>
            <a:pPr marL="609600" indent="-609600">
              <a:buFontTx/>
              <a:buAutoNum type="arabicParenR"/>
            </a:pPr>
            <a:r>
              <a:rPr lang="en-US"/>
              <a:t>64,100,000,000 = 6.41 x 10</a:t>
            </a:r>
            <a:r>
              <a:rPr lang="en-US" baseline="30000"/>
              <a:t>?</a:t>
            </a:r>
            <a:endParaRPr lang="en-US"/>
          </a:p>
          <a:p>
            <a:pPr marL="609600" indent="-609600">
              <a:buFontTx/>
              <a:buAutoNum type="arabicParenR"/>
            </a:pPr>
            <a:r>
              <a:rPr lang="en-US"/>
              <a:t>279,000,000 = 2.79 x 10</a:t>
            </a:r>
            <a:r>
              <a:rPr lang="en-US" baseline="30000"/>
              <a:t>?</a:t>
            </a:r>
            <a:endParaRPr lang="en-US"/>
          </a:p>
          <a:p>
            <a:pPr marL="609600" indent="-609600">
              <a:buFontTx/>
              <a:buAutoNum type="arabicParenR"/>
            </a:pPr>
            <a:r>
              <a:rPr lang="en-US"/>
              <a:t>4,200,000 = 4.2 x 10</a:t>
            </a:r>
            <a:r>
              <a:rPr lang="en-US" baseline="30000"/>
              <a:t>?</a:t>
            </a:r>
            <a:endParaRPr lang="en-US"/>
          </a:p>
        </p:txBody>
      </p:sp>
      <p:sp>
        <p:nvSpPr>
          <p:cNvPr id="12292" name="Text Box 4"/>
          <p:cNvSpPr txBox="1">
            <a:spLocks noChangeArrowheads="1"/>
          </p:cNvSpPr>
          <p:nvPr/>
        </p:nvSpPr>
        <p:spPr bwMode="auto">
          <a:xfrm>
            <a:off x="1066800" y="1447800"/>
            <a:ext cx="4857750" cy="1066800"/>
          </a:xfrm>
          <a:prstGeom prst="rect">
            <a:avLst/>
          </a:prstGeom>
          <a:noFill/>
          <a:ln w="9525">
            <a:noFill/>
            <a:miter lim="800000"/>
            <a:headEnd/>
            <a:tailEnd/>
          </a:ln>
          <a:effectLst/>
        </p:spPr>
        <p:txBody>
          <a:bodyPr wrap="none">
            <a:spAutoFit/>
          </a:bodyPr>
          <a:lstStyle/>
          <a:p>
            <a:r>
              <a:rPr lang="en-US">
                <a:solidFill>
                  <a:srgbClr val="99CCFF"/>
                </a:solidFill>
              </a:rPr>
              <a:t>Write in scientific notation.  </a:t>
            </a:r>
          </a:p>
          <a:p>
            <a:r>
              <a:rPr lang="en-US">
                <a:solidFill>
                  <a:srgbClr val="99CCFF"/>
                </a:solidFill>
              </a:rPr>
              <a:t>Decide the power of ten.</a:t>
            </a:r>
          </a:p>
        </p:txBody>
      </p:sp>
      <p:grpSp>
        <p:nvGrpSpPr>
          <p:cNvPr id="2" name="Group 19"/>
          <p:cNvGrpSpPr>
            <a:grpSpLocks/>
          </p:cNvGrpSpPr>
          <p:nvPr/>
        </p:nvGrpSpPr>
        <p:grpSpPr bwMode="auto">
          <a:xfrm>
            <a:off x="5638800" y="2819400"/>
            <a:ext cx="3027363" cy="579438"/>
            <a:chOff x="3552" y="1776"/>
            <a:chExt cx="1907" cy="365"/>
          </a:xfrm>
        </p:grpSpPr>
        <p:sp>
          <p:nvSpPr>
            <p:cNvPr id="12293" name="Text Box 5"/>
            <p:cNvSpPr txBox="1">
              <a:spLocks noChangeArrowheads="1"/>
            </p:cNvSpPr>
            <p:nvPr/>
          </p:nvSpPr>
          <p:spPr bwMode="auto">
            <a:xfrm>
              <a:off x="4128" y="1776"/>
              <a:ext cx="1331" cy="365"/>
            </a:xfrm>
            <a:prstGeom prst="rect">
              <a:avLst/>
            </a:prstGeom>
            <a:noFill/>
            <a:ln w="9525">
              <a:noFill/>
              <a:miter lim="800000"/>
              <a:headEnd/>
              <a:tailEnd/>
            </a:ln>
            <a:effectLst/>
          </p:spPr>
          <p:txBody>
            <a:bodyPr wrap="none">
              <a:spAutoFit/>
            </a:bodyPr>
            <a:lstStyle/>
            <a:p>
              <a:r>
                <a:rPr lang="en-US">
                  <a:solidFill>
                    <a:schemeClr val="tx1"/>
                  </a:solidFill>
                  <a:latin typeface="Arial" charset="0"/>
                </a:rPr>
                <a:t> </a:t>
              </a:r>
              <a:r>
                <a:rPr lang="en-US">
                  <a:latin typeface="Arial" charset="0"/>
                </a:rPr>
                <a:t>9.85 x 10</a:t>
              </a:r>
              <a:r>
                <a:rPr lang="en-US" baseline="30000">
                  <a:latin typeface="Arial" charset="0"/>
                </a:rPr>
                <a:t>7</a:t>
              </a:r>
            </a:p>
          </p:txBody>
        </p:sp>
        <p:sp>
          <p:nvSpPr>
            <p:cNvPr id="12299" name="WordArt 11"/>
            <p:cNvSpPr>
              <a:spLocks noChangeArrowheads="1" noChangeShapeType="1" noTextEdit="1"/>
            </p:cNvSpPr>
            <p:nvPr/>
          </p:nvSpPr>
          <p:spPr bwMode="auto">
            <a:xfrm>
              <a:off x="3552" y="1824"/>
              <a:ext cx="528" cy="210"/>
            </a:xfrm>
            <a:prstGeom prst="rect">
              <a:avLst/>
            </a:prstGeom>
          </p:spPr>
          <p:txBody>
            <a:bodyPr wrap="none" fromWordArt="1">
              <a:prstTxWarp prst="textPlain">
                <a:avLst>
                  <a:gd name="adj" fmla="val 50000"/>
                </a:avLst>
              </a:prstTxWarp>
            </a:bodyPr>
            <a:lstStyle/>
            <a:p>
              <a:pPr algn="ctr"/>
              <a:r>
                <a:rPr lang="en-US" sz="3600" i="1" kern="10">
                  <a:ln w="9525">
                    <a:solidFill>
                      <a:schemeClr val="tx1"/>
                    </a:solidFill>
                    <a:round/>
                    <a:headEnd/>
                    <a:tailEnd/>
                  </a:ln>
                  <a:solidFill>
                    <a:srgbClr val="FFCC00"/>
                  </a:solidFill>
                  <a:effectLst>
                    <a:outerShdw dist="35921" dir="2700000" algn="ctr" rotWithShape="0">
                      <a:srgbClr val="808080"/>
                    </a:outerShdw>
                  </a:effectLst>
                  <a:latin typeface="Arial Black"/>
                </a:rPr>
                <a:t>-----&gt;</a:t>
              </a:r>
            </a:p>
          </p:txBody>
        </p:sp>
      </p:grpSp>
      <p:grpSp>
        <p:nvGrpSpPr>
          <p:cNvPr id="3" name="Group 20"/>
          <p:cNvGrpSpPr>
            <a:grpSpLocks/>
          </p:cNvGrpSpPr>
          <p:nvPr/>
        </p:nvGrpSpPr>
        <p:grpSpPr bwMode="auto">
          <a:xfrm>
            <a:off x="6248400" y="3429000"/>
            <a:ext cx="2895600" cy="579438"/>
            <a:chOff x="3936" y="2160"/>
            <a:chExt cx="1824" cy="365"/>
          </a:xfrm>
        </p:grpSpPr>
        <p:sp>
          <p:nvSpPr>
            <p:cNvPr id="12295" name="Text Box 7"/>
            <p:cNvSpPr txBox="1">
              <a:spLocks noChangeArrowheads="1"/>
            </p:cNvSpPr>
            <p:nvPr/>
          </p:nvSpPr>
          <p:spPr bwMode="auto">
            <a:xfrm>
              <a:off x="4128" y="2160"/>
              <a:ext cx="1632" cy="365"/>
            </a:xfrm>
            <a:prstGeom prst="rect">
              <a:avLst/>
            </a:prstGeom>
            <a:noFill/>
            <a:ln w="9525">
              <a:noFill/>
              <a:miter lim="800000"/>
              <a:headEnd/>
              <a:tailEnd/>
            </a:ln>
            <a:effectLst/>
          </p:spPr>
          <p:txBody>
            <a:bodyPr>
              <a:spAutoFit/>
            </a:bodyPr>
            <a:lstStyle/>
            <a:p>
              <a:r>
                <a:rPr lang="en-US">
                  <a:solidFill>
                    <a:schemeClr val="tx1"/>
                  </a:solidFill>
                  <a:latin typeface="Arial" charset="0"/>
                </a:rPr>
                <a:t> </a:t>
              </a:r>
              <a:r>
                <a:rPr lang="en-US">
                  <a:latin typeface="Arial" charset="0"/>
                </a:rPr>
                <a:t>6.41 x 10</a:t>
              </a:r>
              <a:r>
                <a:rPr lang="en-US" baseline="30000">
                  <a:latin typeface="Arial" charset="0"/>
                </a:rPr>
                <a:t>10</a:t>
              </a:r>
            </a:p>
          </p:txBody>
        </p:sp>
        <p:sp>
          <p:nvSpPr>
            <p:cNvPr id="12300" name="WordArt 12"/>
            <p:cNvSpPr>
              <a:spLocks noChangeArrowheads="1" noChangeShapeType="1" noTextEdit="1"/>
            </p:cNvSpPr>
            <p:nvPr/>
          </p:nvSpPr>
          <p:spPr bwMode="auto">
            <a:xfrm>
              <a:off x="3936" y="2256"/>
              <a:ext cx="240" cy="114"/>
            </a:xfrm>
            <a:prstGeom prst="rect">
              <a:avLst/>
            </a:prstGeom>
          </p:spPr>
          <p:txBody>
            <a:bodyPr wrap="none" fromWordArt="1">
              <a:prstTxWarp prst="textPlain">
                <a:avLst>
                  <a:gd name="adj" fmla="val 50000"/>
                </a:avLst>
              </a:prstTxWarp>
            </a:bodyPr>
            <a:lstStyle/>
            <a:p>
              <a:pPr algn="ctr"/>
              <a:r>
                <a:rPr lang="en-US" sz="3600" i="1" kern="10">
                  <a:ln w="9525">
                    <a:solidFill>
                      <a:schemeClr val="tx1"/>
                    </a:solidFill>
                    <a:round/>
                    <a:headEnd/>
                    <a:tailEnd/>
                  </a:ln>
                  <a:solidFill>
                    <a:srgbClr val="FFCC00"/>
                  </a:solidFill>
                  <a:effectLst>
                    <a:outerShdw dist="35921" dir="2700000" algn="ctr" rotWithShape="0">
                      <a:srgbClr val="808080"/>
                    </a:outerShdw>
                  </a:effectLst>
                  <a:latin typeface="Arial Black"/>
                </a:rPr>
                <a:t>-----&gt;</a:t>
              </a:r>
            </a:p>
          </p:txBody>
        </p:sp>
      </p:grpSp>
      <p:grpSp>
        <p:nvGrpSpPr>
          <p:cNvPr id="4" name="Group 22"/>
          <p:cNvGrpSpPr>
            <a:grpSpLocks/>
          </p:cNvGrpSpPr>
          <p:nvPr/>
        </p:nvGrpSpPr>
        <p:grpSpPr bwMode="auto">
          <a:xfrm>
            <a:off x="5715000" y="3962400"/>
            <a:ext cx="2914650" cy="579438"/>
            <a:chOff x="3600" y="2496"/>
            <a:chExt cx="1836" cy="365"/>
          </a:xfrm>
        </p:grpSpPr>
        <p:sp>
          <p:nvSpPr>
            <p:cNvPr id="12297" name="Text Box 9"/>
            <p:cNvSpPr txBox="1">
              <a:spLocks noChangeArrowheads="1"/>
            </p:cNvSpPr>
            <p:nvPr/>
          </p:nvSpPr>
          <p:spPr bwMode="auto">
            <a:xfrm>
              <a:off x="4176" y="2496"/>
              <a:ext cx="1260" cy="365"/>
            </a:xfrm>
            <a:prstGeom prst="rect">
              <a:avLst/>
            </a:prstGeom>
            <a:noFill/>
            <a:ln w="9525">
              <a:noFill/>
              <a:miter lim="800000"/>
              <a:headEnd/>
              <a:tailEnd/>
            </a:ln>
            <a:effectLst/>
          </p:spPr>
          <p:txBody>
            <a:bodyPr wrap="none">
              <a:spAutoFit/>
            </a:bodyPr>
            <a:lstStyle/>
            <a:p>
              <a:r>
                <a:rPr lang="en-US">
                  <a:latin typeface="Arial" charset="0"/>
                </a:rPr>
                <a:t>2.79 x 10</a:t>
              </a:r>
              <a:r>
                <a:rPr lang="en-US" baseline="30000">
                  <a:latin typeface="Arial" charset="0"/>
                </a:rPr>
                <a:t>8</a:t>
              </a:r>
            </a:p>
          </p:txBody>
        </p:sp>
        <p:sp>
          <p:nvSpPr>
            <p:cNvPr id="12301" name="WordArt 13"/>
            <p:cNvSpPr>
              <a:spLocks noChangeArrowheads="1" noChangeShapeType="1" noTextEdit="1"/>
            </p:cNvSpPr>
            <p:nvPr/>
          </p:nvSpPr>
          <p:spPr bwMode="auto">
            <a:xfrm>
              <a:off x="3600" y="2592"/>
              <a:ext cx="528" cy="210"/>
            </a:xfrm>
            <a:prstGeom prst="rect">
              <a:avLst/>
            </a:prstGeom>
          </p:spPr>
          <p:txBody>
            <a:bodyPr wrap="none" fromWordArt="1">
              <a:prstTxWarp prst="textPlain">
                <a:avLst>
                  <a:gd name="adj" fmla="val 50000"/>
                </a:avLst>
              </a:prstTxWarp>
            </a:bodyPr>
            <a:lstStyle/>
            <a:p>
              <a:pPr algn="ctr"/>
              <a:r>
                <a:rPr lang="en-US" sz="3600" i="1" kern="10">
                  <a:ln w="9525">
                    <a:solidFill>
                      <a:schemeClr val="tx1"/>
                    </a:solidFill>
                    <a:round/>
                    <a:headEnd/>
                    <a:tailEnd/>
                  </a:ln>
                  <a:solidFill>
                    <a:srgbClr val="FFCC00"/>
                  </a:solidFill>
                  <a:effectLst>
                    <a:outerShdw dist="35921" dir="2700000" algn="ctr" rotWithShape="0">
                      <a:srgbClr val="808080"/>
                    </a:outerShdw>
                  </a:effectLst>
                  <a:latin typeface="Arial Black"/>
                </a:rPr>
                <a:t>-----&gt;</a:t>
              </a:r>
            </a:p>
          </p:txBody>
        </p:sp>
      </p:grpSp>
      <p:grpSp>
        <p:nvGrpSpPr>
          <p:cNvPr id="5" name="Group 23"/>
          <p:cNvGrpSpPr>
            <a:grpSpLocks/>
          </p:cNvGrpSpPr>
          <p:nvPr/>
        </p:nvGrpSpPr>
        <p:grpSpPr bwMode="auto">
          <a:xfrm>
            <a:off x="5181600" y="4648200"/>
            <a:ext cx="3222625" cy="579438"/>
            <a:chOff x="3264" y="2928"/>
            <a:chExt cx="2030" cy="365"/>
          </a:xfrm>
        </p:grpSpPr>
        <p:sp>
          <p:nvSpPr>
            <p:cNvPr id="12302" name="WordArt 14"/>
            <p:cNvSpPr>
              <a:spLocks noChangeArrowheads="1" noChangeShapeType="1" noTextEdit="1"/>
            </p:cNvSpPr>
            <p:nvPr/>
          </p:nvSpPr>
          <p:spPr bwMode="auto">
            <a:xfrm>
              <a:off x="3264" y="2976"/>
              <a:ext cx="816" cy="210"/>
            </a:xfrm>
            <a:prstGeom prst="rect">
              <a:avLst/>
            </a:prstGeom>
          </p:spPr>
          <p:txBody>
            <a:bodyPr wrap="none" fromWordArt="1">
              <a:prstTxWarp prst="textPlain">
                <a:avLst>
                  <a:gd name="adj" fmla="val 50000"/>
                </a:avLst>
              </a:prstTxWarp>
            </a:bodyPr>
            <a:lstStyle/>
            <a:p>
              <a:pPr algn="ctr"/>
              <a:r>
                <a:rPr lang="en-US" sz="3600" i="1" kern="10">
                  <a:ln w="9525">
                    <a:solidFill>
                      <a:schemeClr val="tx1"/>
                    </a:solidFill>
                    <a:round/>
                    <a:headEnd/>
                    <a:tailEnd/>
                  </a:ln>
                  <a:solidFill>
                    <a:srgbClr val="FFCC00"/>
                  </a:solidFill>
                  <a:effectLst>
                    <a:outerShdw dist="35921" dir="2700000" algn="ctr" rotWithShape="0">
                      <a:srgbClr val="808080"/>
                    </a:outerShdw>
                  </a:effectLst>
                  <a:latin typeface="Arial Black"/>
                </a:rPr>
                <a:t>-----&gt;</a:t>
              </a:r>
            </a:p>
          </p:txBody>
        </p:sp>
        <p:sp>
          <p:nvSpPr>
            <p:cNvPr id="12303" name="Text Box 15"/>
            <p:cNvSpPr txBox="1">
              <a:spLocks noChangeArrowheads="1"/>
            </p:cNvSpPr>
            <p:nvPr/>
          </p:nvSpPr>
          <p:spPr bwMode="auto">
            <a:xfrm>
              <a:off x="4128" y="2928"/>
              <a:ext cx="1166" cy="365"/>
            </a:xfrm>
            <a:prstGeom prst="rect">
              <a:avLst/>
            </a:prstGeom>
            <a:noFill/>
            <a:ln w="9525">
              <a:noFill/>
              <a:miter lim="800000"/>
              <a:headEnd/>
              <a:tailEnd/>
            </a:ln>
            <a:effectLst/>
          </p:spPr>
          <p:txBody>
            <a:bodyPr wrap="none">
              <a:spAutoFit/>
            </a:bodyPr>
            <a:lstStyle/>
            <a:p>
              <a:r>
                <a:rPr lang="en-US" sz="2400">
                  <a:solidFill>
                    <a:schemeClr val="tx1"/>
                  </a:solidFill>
                </a:rPr>
                <a:t> </a:t>
              </a:r>
              <a:r>
                <a:rPr lang="en-US">
                  <a:latin typeface="Arial" charset="0"/>
                </a:rPr>
                <a:t>4.2 x 10</a:t>
              </a:r>
              <a:r>
                <a:rPr lang="en-US" baseline="30000">
                  <a:latin typeface="Arial" charset="0"/>
                </a:rPr>
                <a:t>6</a:t>
              </a:r>
            </a:p>
          </p:txBody>
        </p:sp>
      </p:grpSp>
      <p:sp>
        <p:nvSpPr>
          <p:cNvPr id="12306" name="Text Box 18"/>
          <p:cNvSpPr txBox="1">
            <a:spLocks noChangeArrowheads="1"/>
          </p:cNvSpPr>
          <p:nvPr/>
        </p:nvSpPr>
        <p:spPr bwMode="auto">
          <a:xfrm>
            <a:off x="7467600" y="5486400"/>
            <a:ext cx="1676400" cy="457200"/>
          </a:xfrm>
          <a:prstGeom prst="rect">
            <a:avLst/>
          </a:prstGeom>
          <a:noFill/>
          <a:ln w="9525">
            <a:noFill/>
            <a:miter lim="800000"/>
            <a:headEnd/>
            <a:tailEnd/>
          </a:ln>
          <a:effectLst/>
        </p:spPr>
        <p:txBody>
          <a:bodyPr>
            <a:spAutoFit/>
          </a:bodyPr>
          <a:lstStyle/>
          <a:p>
            <a:pPr>
              <a:spcBef>
                <a:spcPct val="50000"/>
              </a:spcBef>
            </a:pPr>
            <a:endParaRPr lang="en-US" sz="2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762000"/>
          </a:xfrm>
        </p:spPr>
        <p:txBody>
          <a:bodyPr/>
          <a:lstStyle/>
          <a:p>
            <a:r>
              <a:rPr lang="en-US"/>
              <a:t>More Practice Problems</a:t>
            </a:r>
          </a:p>
        </p:txBody>
      </p:sp>
      <p:sp>
        <p:nvSpPr>
          <p:cNvPr id="13315" name="Rectangle 3"/>
          <p:cNvSpPr>
            <a:spLocks noGrp="1" noChangeArrowheads="1"/>
          </p:cNvSpPr>
          <p:nvPr>
            <p:ph type="body" idx="1"/>
          </p:nvPr>
        </p:nvSpPr>
        <p:spPr>
          <a:xfrm>
            <a:off x="685800" y="2133600"/>
            <a:ext cx="7772400" cy="1676400"/>
          </a:xfrm>
        </p:spPr>
        <p:txBody>
          <a:bodyPr/>
          <a:lstStyle/>
          <a:p>
            <a:pPr marL="609600" indent="-609600">
              <a:lnSpc>
                <a:spcPct val="90000"/>
              </a:lnSpc>
              <a:buFontTx/>
              <a:buAutoNum type="arabicParenR"/>
            </a:pPr>
            <a:r>
              <a:rPr lang="en-US"/>
              <a:t>734,000,000 = ______ x 10</a:t>
            </a:r>
            <a:r>
              <a:rPr lang="en-US" baseline="30000"/>
              <a:t>8</a:t>
            </a:r>
          </a:p>
          <a:p>
            <a:pPr marL="609600" indent="-609600">
              <a:lnSpc>
                <a:spcPct val="90000"/>
              </a:lnSpc>
              <a:buFontTx/>
              <a:buAutoNum type="arabicParenR"/>
            </a:pPr>
            <a:r>
              <a:rPr lang="en-US"/>
              <a:t>870,000,000,000 = ______x 10</a:t>
            </a:r>
            <a:r>
              <a:rPr lang="en-US" baseline="30000"/>
              <a:t>11</a:t>
            </a:r>
          </a:p>
          <a:p>
            <a:pPr marL="609600" indent="-609600">
              <a:lnSpc>
                <a:spcPct val="90000"/>
              </a:lnSpc>
              <a:buFontTx/>
              <a:buAutoNum type="arabicParenR"/>
            </a:pPr>
            <a:r>
              <a:rPr lang="en-US"/>
              <a:t>90,000,000,000 = _____ x 10</a:t>
            </a:r>
            <a:r>
              <a:rPr lang="en-US" baseline="30000"/>
              <a:t>10</a:t>
            </a:r>
          </a:p>
        </p:txBody>
      </p:sp>
      <p:sp>
        <p:nvSpPr>
          <p:cNvPr id="13316" name="Text Box 4"/>
          <p:cNvSpPr txBox="1">
            <a:spLocks noChangeArrowheads="1"/>
          </p:cNvSpPr>
          <p:nvPr/>
        </p:nvSpPr>
        <p:spPr bwMode="auto">
          <a:xfrm>
            <a:off x="304800" y="1447800"/>
            <a:ext cx="8470900" cy="579438"/>
          </a:xfrm>
          <a:prstGeom prst="rect">
            <a:avLst/>
          </a:prstGeom>
          <a:noFill/>
          <a:ln w="9525">
            <a:noFill/>
            <a:miter lim="800000"/>
            <a:headEnd/>
            <a:tailEnd/>
          </a:ln>
          <a:effectLst/>
        </p:spPr>
        <p:txBody>
          <a:bodyPr wrap="none">
            <a:spAutoFit/>
          </a:bodyPr>
          <a:lstStyle/>
          <a:p>
            <a:r>
              <a:rPr lang="en-US">
                <a:solidFill>
                  <a:srgbClr val="99CCFF"/>
                </a:solidFill>
              </a:rPr>
              <a:t>On these, decide where the decimal will be moved</a:t>
            </a:r>
            <a:r>
              <a:rPr lang="en-US" sz="2400">
                <a:solidFill>
                  <a:srgbClr val="99CCFF"/>
                </a:solidFill>
              </a:rPr>
              <a:t>.</a:t>
            </a:r>
          </a:p>
        </p:txBody>
      </p:sp>
      <p:sp>
        <p:nvSpPr>
          <p:cNvPr id="13317" name="Text Box 5"/>
          <p:cNvSpPr txBox="1">
            <a:spLocks noChangeArrowheads="1"/>
          </p:cNvSpPr>
          <p:nvPr/>
        </p:nvSpPr>
        <p:spPr bwMode="auto">
          <a:xfrm>
            <a:off x="304800" y="4724400"/>
            <a:ext cx="2590800" cy="579438"/>
          </a:xfrm>
          <a:prstGeom prst="rect">
            <a:avLst/>
          </a:prstGeom>
          <a:noFill/>
          <a:ln w="9525">
            <a:noFill/>
            <a:miter lim="800000"/>
            <a:headEnd/>
            <a:tailEnd/>
          </a:ln>
          <a:effectLst/>
        </p:spPr>
        <p:txBody>
          <a:bodyPr>
            <a:spAutoFit/>
          </a:bodyPr>
          <a:lstStyle/>
          <a:p>
            <a:pPr marL="457200" indent="-457200">
              <a:buFontTx/>
              <a:buAutoNum type="arabicParenR"/>
            </a:pPr>
            <a:r>
              <a:rPr lang="en-US"/>
              <a:t>7.34 x 10</a:t>
            </a:r>
            <a:r>
              <a:rPr lang="en-US" baseline="30000"/>
              <a:t>8</a:t>
            </a:r>
          </a:p>
        </p:txBody>
      </p:sp>
      <p:sp>
        <p:nvSpPr>
          <p:cNvPr id="13318" name="Text Box 6"/>
          <p:cNvSpPr txBox="1">
            <a:spLocks noChangeArrowheads="1"/>
          </p:cNvSpPr>
          <p:nvPr/>
        </p:nvSpPr>
        <p:spPr bwMode="auto">
          <a:xfrm>
            <a:off x="3276600" y="4724400"/>
            <a:ext cx="2262188" cy="579438"/>
          </a:xfrm>
          <a:prstGeom prst="rect">
            <a:avLst/>
          </a:prstGeom>
          <a:noFill/>
          <a:ln w="9525">
            <a:noFill/>
            <a:miter lim="800000"/>
            <a:headEnd/>
            <a:tailEnd/>
          </a:ln>
          <a:effectLst/>
        </p:spPr>
        <p:txBody>
          <a:bodyPr wrap="none">
            <a:spAutoFit/>
          </a:bodyPr>
          <a:lstStyle/>
          <a:p>
            <a:r>
              <a:rPr lang="en-US"/>
              <a:t>2)</a:t>
            </a:r>
            <a:r>
              <a:rPr lang="en-US" sz="2400"/>
              <a:t>  </a:t>
            </a:r>
            <a:r>
              <a:rPr lang="en-US"/>
              <a:t>8.7 x 10</a:t>
            </a:r>
            <a:r>
              <a:rPr lang="en-US" baseline="30000"/>
              <a:t>11</a:t>
            </a:r>
          </a:p>
        </p:txBody>
      </p:sp>
      <p:sp>
        <p:nvSpPr>
          <p:cNvPr id="13319" name="Text Box 7"/>
          <p:cNvSpPr txBox="1">
            <a:spLocks noChangeArrowheads="1"/>
          </p:cNvSpPr>
          <p:nvPr/>
        </p:nvSpPr>
        <p:spPr bwMode="auto">
          <a:xfrm>
            <a:off x="6096000" y="4648200"/>
            <a:ext cx="1906588" cy="579438"/>
          </a:xfrm>
          <a:prstGeom prst="rect">
            <a:avLst/>
          </a:prstGeom>
          <a:noFill/>
          <a:ln w="9525">
            <a:noFill/>
            <a:miter lim="800000"/>
            <a:headEnd/>
            <a:tailEnd/>
          </a:ln>
          <a:effectLst/>
        </p:spPr>
        <p:txBody>
          <a:bodyPr wrap="none">
            <a:spAutoFit/>
          </a:bodyPr>
          <a:lstStyle/>
          <a:p>
            <a:r>
              <a:rPr lang="en-US"/>
              <a:t>3) 9 x 10</a:t>
            </a:r>
            <a:r>
              <a:rPr lang="en-US" baseline="30000"/>
              <a:t>10</a:t>
            </a:r>
          </a:p>
        </p:txBody>
      </p:sp>
      <p:sp>
        <p:nvSpPr>
          <p:cNvPr id="13321" name="WordArt 9"/>
          <p:cNvSpPr>
            <a:spLocks noChangeArrowheads="1" noChangeShapeType="1" noTextEdit="1"/>
          </p:cNvSpPr>
          <p:nvPr/>
        </p:nvSpPr>
        <p:spPr bwMode="auto">
          <a:xfrm>
            <a:off x="304800" y="4114800"/>
            <a:ext cx="2895600" cy="409575"/>
          </a:xfrm>
          <a:prstGeom prst="rect">
            <a:avLst/>
          </a:prstGeom>
        </p:spPr>
        <p:txBody>
          <a:bodyPr wrap="none" fromWordArt="1">
            <a:prstTxWarp prst="textPlain">
              <a:avLst>
                <a:gd name="adj" fmla="val 50000"/>
              </a:avLst>
            </a:prstTxWarp>
          </a:bodyPr>
          <a:lstStyle/>
          <a:p>
            <a:pPr algn="ctr"/>
            <a:r>
              <a:rPr lang="en-US" sz="3600" i="1" kern="10">
                <a:ln w="9525">
                  <a:solidFill>
                    <a:schemeClr val="bg2"/>
                  </a:solidFill>
                  <a:round/>
                  <a:headEnd/>
                  <a:tailEnd/>
                </a:ln>
                <a:solidFill>
                  <a:srgbClr val="FFCC00"/>
                </a:solidFill>
                <a:effectLst>
                  <a:outerShdw dist="35921" dir="2700000" algn="ctr" rotWithShape="0">
                    <a:srgbClr val="808080"/>
                  </a:outerShdw>
                </a:effectLst>
                <a:latin typeface="Arial Black"/>
              </a:rPr>
              <a:t>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down)">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wipe(down)">
                                      <p:cBhvr>
                                        <p:cTn id="12" dur="500"/>
                                        <p:tgtEl>
                                          <p:spTgt spid="133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9"/>
                                        </p:tgtEl>
                                        <p:attrNameLst>
                                          <p:attrName>style.visibility</p:attrName>
                                        </p:attrNameLst>
                                      </p:cBhvr>
                                      <p:to>
                                        <p:strVal val="visible"/>
                                      </p:to>
                                    </p:set>
                                    <p:animEffect transition="in" filter="wipe(down)">
                                      <p:cBhvr>
                                        <p:cTn id="17"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utoUpdateAnimBg="0"/>
      <p:bldP spid="13318" grpId="0" autoUpdateAnimBg="0"/>
      <p:bldP spid="1331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609600"/>
            <a:ext cx="8229600" cy="701675"/>
          </a:xfrm>
        </p:spPr>
        <p:txBody>
          <a:bodyPr/>
          <a:lstStyle/>
          <a:p>
            <a:r>
              <a:rPr lang="en-US" sz="4000"/>
              <a:t>Complete Practice Problems</a:t>
            </a:r>
          </a:p>
        </p:txBody>
      </p:sp>
      <p:sp>
        <p:nvSpPr>
          <p:cNvPr id="14339" name="Rectangle 3"/>
          <p:cNvSpPr>
            <a:spLocks noGrp="1" noChangeArrowheads="1"/>
          </p:cNvSpPr>
          <p:nvPr>
            <p:ph type="body" idx="1"/>
          </p:nvPr>
        </p:nvSpPr>
        <p:spPr>
          <a:xfrm>
            <a:off x="533400" y="2209800"/>
            <a:ext cx="4724400" cy="1905000"/>
          </a:xfrm>
        </p:spPr>
        <p:txBody>
          <a:bodyPr/>
          <a:lstStyle/>
          <a:p>
            <a:pPr marL="609600" indent="-609600">
              <a:buFontTx/>
              <a:buAutoNum type="arabicParenR"/>
            </a:pPr>
            <a:r>
              <a:rPr lang="en-US"/>
              <a:t>50,000</a:t>
            </a:r>
          </a:p>
          <a:p>
            <a:pPr marL="609600" indent="-609600">
              <a:buFontTx/>
              <a:buAutoNum type="arabicParenR"/>
            </a:pPr>
            <a:r>
              <a:rPr lang="en-US"/>
              <a:t>7,200,000</a:t>
            </a:r>
          </a:p>
          <a:p>
            <a:pPr marL="609600" indent="-609600">
              <a:buFontTx/>
              <a:buAutoNum type="arabicParenR"/>
            </a:pPr>
            <a:r>
              <a:rPr lang="en-US"/>
              <a:t>802,000,000,000</a:t>
            </a:r>
          </a:p>
        </p:txBody>
      </p:sp>
      <p:sp>
        <p:nvSpPr>
          <p:cNvPr id="14340" name="Text Box 4"/>
          <p:cNvSpPr txBox="1">
            <a:spLocks noChangeArrowheads="1"/>
          </p:cNvSpPr>
          <p:nvPr/>
        </p:nvSpPr>
        <p:spPr bwMode="auto">
          <a:xfrm>
            <a:off x="381000" y="1600200"/>
            <a:ext cx="4654550" cy="579438"/>
          </a:xfrm>
          <a:prstGeom prst="rect">
            <a:avLst/>
          </a:prstGeom>
          <a:noFill/>
          <a:ln w="9525">
            <a:noFill/>
            <a:miter lim="800000"/>
            <a:headEnd/>
            <a:tailEnd/>
          </a:ln>
          <a:effectLst/>
        </p:spPr>
        <p:txBody>
          <a:bodyPr wrap="none">
            <a:spAutoFit/>
          </a:bodyPr>
          <a:lstStyle/>
          <a:p>
            <a:r>
              <a:rPr lang="en-US">
                <a:solidFill>
                  <a:srgbClr val="99CCFF"/>
                </a:solidFill>
              </a:rPr>
              <a:t>Write in scientific notation.</a:t>
            </a:r>
          </a:p>
        </p:txBody>
      </p:sp>
      <p:sp>
        <p:nvSpPr>
          <p:cNvPr id="14341" name="WordArt 5"/>
          <p:cNvSpPr>
            <a:spLocks noChangeArrowheads="1" noChangeShapeType="1" noTextEdit="1"/>
          </p:cNvSpPr>
          <p:nvPr/>
        </p:nvSpPr>
        <p:spPr bwMode="auto">
          <a:xfrm>
            <a:off x="381000" y="4191000"/>
            <a:ext cx="2514600" cy="4857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CC00"/>
                </a:solidFill>
                <a:effectLst>
                  <a:outerShdw dist="35921" dir="2700000" algn="ctr" rotWithShape="0">
                    <a:srgbClr val="808080"/>
                  </a:outerShdw>
                </a:effectLst>
                <a:latin typeface="Arial Black"/>
              </a:rPr>
              <a:t>Answers</a:t>
            </a:r>
          </a:p>
        </p:txBody>
      </p:sp>
      <p:sp>
        <p:nvSpPr>
          <p:cNvPr id="14342" name="Text Box 6"/>
          <p:cNvSpPr txBox="1">
            <a:spLocks noChangeArrowheads="1"/>
          </p:cNvSpPr>
          <p:nvPr/>
        </p:nvSpPr>
        <p:spPr bwMode="auto">
          <a:xfrm>
            <a:off x="457200" y="4800600"/>
            <a:ext cx="1773238" cy="579438"/>
          </a:xfrm>
          <a:prstGeom prst="rect">
            <a:avLst/>
          </a:prstGeom>
          <a:noFill/>
          <a:ln w="9525">
            <a:noFill/>
            <a:miter lim="800000"/>
            <a:headEnd/>
            <a:tailEnd/>
          </a:ln>
          <a:effectLst/>
        </p:spPr>
        <p:txBody>
          <a:bodyPr wrap="none">
            <a:spAutoFit/>
          </a:bodyPr>
          <a:lstStyle/>
          <a:p>
            <a:r>
              <a:rPr lang="en-US"/>
              <a:t>1) 5 x 10</a:t>
            </a:r>
            <a:r>
              <a:rPr lang="en-US" baseline="30000"/>
              <a:t>4</a:t>
            </a:r>
          </a:p>
        </p:txBody>
      </p:sp>
      <p:sp>
        <p:nvSpPr>
          <p:cNvPr id="14343" name="Text Box 7"/>
          <p:cNvSpPr txBox="1">
            <a:spLocks noChangeArrowheads="1"/>
          </p:cNvSpPr>
          <p:nvPr/>
        </p:nvSpPr>
        <p:spPr bwMode="auto">
          <a:xfrm>
            <a:off x="2819400" y="4800600"/>
            <a:ext cx="2078038" cy="579438"/>
          </a:xfrm>
          <a:prstGeom prst="rect">
            <a:avLst/>
          </a:prstGeom>
          <a:noFill/>
          <a:ln w="9525">
            <a:noFill/>
            <a:miter lim="800000"/>
            <a:headEnd/>
            <a:tailEnd/>
          </a:ln>
          <a:effectLst/>
        </p:spPr>
        <p:txBody>
          <a:bodyPr wrap="none">
            <a:spAutoFit/>
          </a:bodyPr>
          <a:lstStyle/>
          <a:p>
            <a:r>
              <a:rPr lang="en-US"/>
              <a:t>2) 7.2 x 10</a:t>
            </a:r>
            <a:r>
              <a:rPr lang="en-US" baseline="30000"/>
              <a:t>6</a:t>
            </a:r>
          </a:p>
        </p:txBody>
      </p:sp>
      <p:sp>
        <p:nvSpPr>
          <p:cNvPr id="14344" name="Text Box 8"/>
          <p:cNvSpPr txBox="1">
            <a:spLocks noChangeArrowheads="1"/>
          </p:cNvSpPr>
          <p:nvPr/>
        </p:nvSpPr>
        <p:spPr bwMode="auto">
          <a:xfrm>
            <a:off x="5334000" y="4800600"/>
            <a:ext cx="2414588" cy="579438"/>
          </a:xfrm>
          <a:prstGeom prst="rect">
            <a:avLst/>
          </a:prstGeom>
          <a:noFill/>
          <a:ln w="9525">
            <a:noFill/>
            <a:miter lim="800000"/>
            <a:headEnd/>
            <a:tailEnd/>
          </a:ln>
          <a:effectLst/>
        </p:spPr>
        <p:txBody>
          <a:bodyPr wrap="none">
            <a:spAutoFit/>
          </a:bodyPr>
          <a:lstStyle/>
          <a:p>
            <a:r>
              <a:rPr lang="en-US"/>
              <a:t>3) 8.02 x 10</a:t>
            </a:r>
            <a:r>
              <a:rPr lang="en-US" baseline="30000"/>
              <a:t>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strips(downRight)">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strips(downRight)">
                                      <p:cBhvr>
                                        <p:cTn id="12" dur="500"/>
                                        <p:tgtEl>
                                          <p:spTgt spid="1434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strips(downRight)">
                                      <p:cBhvr>
                                        <p:cTn id="17"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P spid="14343" grpId="0" autoUpdateAnimBg="0"/>
      <p:bldP spid="1434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Scientific Notation to Standard Form</a:t>
            </a:r>
          </a:p>
        </p:txBody>
      </p:sp>
      <p:sp>
        <p:nvSpPr>
          <p:cNvPr id="16387" name="Text Box 3"/>
          <p:cNvSpPr txBox="1">
            <a:spLocks noChangeArrowheads="1"/>
          </p:cNvSpPr>
          <p:nvPr/>
        </p:nvSpPr>
        <p:spPr bwMode="auto">
          <a:xfrm>
            <a:off x="1295400" y="2209800"/>
            <a:ext cx="5005388" cy="579438"/>
          </a:xfrm>
          <a:prstGeom prst="rect">
            <a:avLst/>
          </a:prstGeom>
          <a:noFill/>
          <a:ln w="9525">
            <a:noFill/>
            <a:miter lim="800000"/>
            <a:headEnd/>
            <a:tailEnd/>
          </a:ln>
          <a:effectLst/>
        </p:spPr>
        <p:txBody>
          <a:bodyPr wrap="none">
            <a:spAutoFit/>
          </a:bodyPr>
          <a:lstStyle/>
          <a:p>
            <a:r>
              <a:rPr lang="en-US">
                <a:solidFill>
                  <a:srgbClr val="99CCFF"/>
                </a:solidFill>
              </a:rPr>
              <a:t>Move the decimal to the right</a:t>
            </a:r>
          </a:p>
        </p:txBody>
      </p:sp>
      <p:sp>
        <p:nvSpPr>
          <p:cNvPr id="16388" name="Text Box 4"/>
          <p:cNvSpPr txBox="1">
            <a:spLocks noChangeArrowheads="1"/>
          </p:cNvSpPr>
          <p:nvPr/>
        </p:nvSpPr>
        <p:spPr bwMode="auto">
          <a:xfrm>
            <a:off x="990600" y="3200400"/>
            <a:ext cx="5564188" cy="579438"/>
          </a:xfrm>
          <a:prstGeom prst="rect">
            <a:avLst/>
          </a:prstGeom>
          <a:noFill/>
          <a:ln w="9525">
            <a:noFill/>
            <a:miter lim="800000"/>
            <a:headEnd/>
            <a:tailEnd/>
          </a:ln>
          <a:effectLst/>
        </p:spPr>
        <p:txBody>
          <a:bodyPr wrap="none">
            <a:spAutoFit/>
          </a:bodyPr>
          <a:lstStyle/>
          <a:p>
            <a:pPr>
              <a:buFontTx/>
              <a:buBlip>
                <a:blip r:embed="rId2"/>
              </a:buBlip>
            </a:pPr>
            <a:r>
              <a:rPr lang="en-US"/>
              <a:t>  3.4 x 10</a:t>
            </a:r>
            <a:r>
              <a:rPr lang="en-US" baseline="30000"/>
              <a:t>5</a:t>
            </a:r>
            <a:r>
              <a:rPr lang="en-US"/>
              <a:t> in scientific notation</a:t>
            </a:r>
          </a:p>
        </p:txBody>
      </p:sp>
      <p:sp>
        <p:nvSpPr>
          <p:cNvPr id="16390" name="Text Box 6"/>
          <p:cNvSpPr txBox="1">
            <a:spLocks noChangeArrowheads="1"/>
          </p:cNvSpPr>
          <p:nvPr/>
        </p:nvSpPr>
        <p:spPr bwMode="auto">
          <a:xfrm>
            <a:off x="990600" y="4800600"/>
            <a:ext cx="4775200" cy="579438"/>
          </a:xfrm>
          <a:prstGeom prst="rect">
            <a:avLst/>
          </a:prstGeom>
          <a:noFill/>
          <a:ln w="9525">
            <a:noFill/>
            <a:miter lim="800000"/>
            <a:headEnd/>
            <a:tailEnd/>
          </a:ln>
          <a:effectLst/>
        </p:spPr>
        <p:txBody>
          <a:bodyPr wrap="none">
            <a:spAutoFit/>
          </a:bodyPr>
          <a:lstStyle/>
          <a:p>
            <a:pPr>
              <a:buFontTx/>
              <a:buBlip>
                <a:blip r:embed="rId2"/>
              </a:buBlip>
            </a:pPr>
            <a:r>
              <a:rPr lang="en-US"/>
              <a:t>  340,000 in standard form</a:t>
            </a:r>
          </a:p>
        </p:txBody>
      </p:sp>
      <p:grpSp>
        <p:nvGrpSpPr>
          <p:cNvPr id="2" name="Group 8"/>
          <p:cNvGrpSpPr>
            <a:grpSpLocks/>
          </p:cNvGrpSpPr>
          <p:nvPr/>
        </p:nvGrpSpPr>
        <p:grpSpPr bwMode="auto">
          <a:xfrm>
            <a:off x="990600" y="3886200"/>
            <a:ext cx="5486400" cy="685800"/>
            <a:chOff x="624" y="2448"/>
            <a:chExt cx="3456" cy="432"/>
          </a:xfrm>
        </p:grpSpPr>
        <p:sp>
          <p:nvSpPr>
            <p:cNvPr id="16389" name="Text Box 5"/>
            <p:cNvSpPr txBox="1">
              <a:spLocks noChangeArrowheads="1"/>
            </p:cNvSpPr>
            <p:nvPr/>
          </p:nvSpPr>
          <p:spPr bwMode="auto">
            <a:xfrm>
              <a:off x="624" y="2448"/>
              <a:ext cx="3456" cy="365"/>
            </a:xfrm>
            <a:prstGeom prst="rect">
              <a:avLst/>
            </a:prstGeom>
            <a:noFill/>
            <a:ln w="9525">
              <a:noFill/>
              <a:miter lim="800000"/>
              <a:headEnd/>
              <a:tailEnd/>
            </a:ln>
            <a:effectLst/>
          </p:spPr>
          <p:txBody>
            <a:bodyPr wrap="none">
              <a:spAutoFit/>
            </a:bodyPr>
            <a:lstStyle/>
            <a:p>
              <a:pPr>
                <a:buFontTx/>
                <a:buBlip>
                  <a:blip r:embed="rId2"/>
                </a:buBlip>
              </a:pPr>
              <a:r>
                <a:rPr lang="en-US"/>
                <a:t>  3.40000 --- move the decimal</a:t>
              </a:r>
            </a:p>
          </p:txBody>
        </p:sp>
        <p:sp>
          <p:nvSpPr>
            <p:cNvPr id="16391" name="WordArt 7"/>
            <p:cNvSpPr>
              <a:spLocks noChangeArrowheads="1" noChangeShapeType="1" noTextEdit="1"/>
            </p:cNvSpPr>
            <p:nvPr/>
          </p:nvSpPr>
          <p:spPr bwMode="auto">
            <a:xfrm>
              <a:off x="1152" y="2736"/>
              <a:ext cx="576" cy="144"/>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outerShdw>
                  </a:effectLst>
                  <a:latin typeface="Arial Black"/>
                </a:rPr>
                <a:t>---&gt;</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r>
              <a:rPr lang="en-US"/>
              <a:t>Write in Standard Form</a:t>
            </a:r>
          </a:p>
        </p:txBody>
      </p:sp>
      <p:sp>
        <p:nvSpPr>
          <p:cNvPr id="17411" name="Rectangle 3"/>
          <p:cNvSpPr>
            <a:spLocks noGrp="1" noChangeArrowheads="1"/>
          </p:cNvSpPr>
          <p:nvPr>
            <p:ph type="body" sz="half" idx="1"/>
          </p:nvPr>
        </p:nvSpPr>
        <p:spPr>
          <a:xfrm>
            <a:off x="533400" y="2743200"/>
            <a:ext cx="3810000" cy="4114800"/>
          </a:xfrm>
        </p:spPr>
        <p:txBody>
          <a:bodyPr/>
          <a:lstStyle/>
          <a:p>
            <a:r>
              <a:rPr lang="en-US" sz="3600"/>
              <a:t>6.27 x 10</a:t>
            </a:r>
            <a:r>
              <a:rPr lang="en-US" sz="3600" baseline="30000"/>
              <a:t>6</a:t>
            </a:r>
          </a:p>
          <a:p>
            <a:r>
              <a:rPr lang="en-US" sz="3600"/>
              <a:t>9.01 x 10</a:t>
            </a:r>
            <a:r>
              <a:rPr lang="en-US" sz="3600" baseline="30000"/>
              <a:t>4</a:t>
            </a:r>
          </a:p>
        </p:txBody>
      </p:sp>
      <p:sp>
        <p:nvSpPr>
          <p:cNvPr id="17412" name="Rectangle 4"/>
          <p:cNvSpPr>
            <a:spLocks noGrp="1" noChangeArrowheads="1"/>
          </p:cNvSpPr>
          <p:nvPr>
            <p:ph type="body" sz="half" idx="2"/>
          </p:nvPr>
        </p:nvSpPr>
        <p:spPr>
          <a:xfrm>
            <a:off x="4572000" y="2743200"/>
            <a:ext cx="3810000" cy="4114800"/>
          </a:xfrm>
        </p:spPr>
        <p:txBody>
          <a:bodyPr/>
          <a:lstStyle/>
          <a:p>
            <a:r>
              <a:rPr lang="en-US" sz="3600"/>
              <a:t>6,270,000</a:t>
            </a:r>
          </a:p>
          <a:p>
            <a:r>
              <a:rPr lang="en-US" sz="3600"/>
              <a:t>90,100</a:t>
            </a:r>
          </a:p>
        </p:txBody>
      </p:sp>
      <p:sp>
        <p:nvSpPr>
          <p:cNvPr id="17413" name="WordArt 5"/>
          <p:cNvSpPr>
            <a:spLocks noChangeArrowheads="1" noChangeShapeType="1" noTextEdit="1"/>
          </p:cNvSpPr>
          <p:nvPr/>
        </p:nvSpPr>
        <p:spPr bwMode="auto">
          <a:xfrm>
            <a:off x="609600" y="1981200"/>
            <a:ext cx="7496175" cy="495300"/>
          </a:xfrm>
          <a:prstGeom prst="rect">
            <a:avLst/>
          </a:prstGeom>
        </p:spPr>
        <p:txBody>
          <a:bodyPr wrap="none" fromWordArt="1">
            <a:prstTxWarp prst="textPlain">
              <a:avLst>
                <a:gd name="adj" fmla="val 50000"/>
              </a:avLst>
            </a:prstTxWarp>
          </a:bodyPr>
          <a:lstStyle/>
          <a:p>
            <a:pPr algn="ctr"/>
            <a:r>
              <a:rPr lang="en-US" sz="3600" kern="10">
                <a:ln w="12700">
                  <a:solidFill>
                    <a:schemeClr val="bg2"/>
                  </a:solidFill>
                  <a:round/>
                  <a:headEnd/>
                  <a:tailEnd/>
                </a:ln>
                <a:solidFill>
                  <a:srgbClr val="99CCFF">
                    <a:alpha val="50000"/>
                  </a:srgbClr>
                </a:solidFill>
                <a:effectLst>
                  <a:outerShdw dist="45791" dir="2021404" algn="ctr" rotWithShape="0">
                    <a:srgbClr val="9999FF"/>
                  </a:outerShdw>
                </a:effectLst>
                <a:latin typeface="Arial Black"/>
              </a:rPr>
              <a:t>Move the decimal to the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wipe(left)">
                                      <p:cBhvr>
                                        <p:cTn id="7" dur="500"/>
                                        <p:tgtEl>
                                          <p:spTgt spid="174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2">
                                            <p:txEl>
                                              <p:pRg st="1" end="1"/>
                                            </p:txEl>
                                          </p:spTgt>
                                        </p:tgtEl>
                                        <p:attrNameLst>
                                          <p:attrName>style.visibility</p:attrName>
                                        </p:attrNameLst>
                                      </p:cBhvr>
                                      <p:to>
                                        <p:strVal val="visible"/>
                                      </p:to>
                                    </p:set>
                                    <p:animEffect transition="in" filter="wipe(left)">
                                      <p:cBhvr>
                                        <p:cTn id="12" dur="500"/>
                                        <p:tgtEl>
                                          <p:spTgt spid="174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Tahoma" pitchFamily="34" charset="0"/>
                <a:cs typeface="Tahoma" pitchFamily="34" charset="0"/>
              </a:rPr>
              <a:t>Scientific Measurements</a:t>
            </a:r>
            <a:endParaRPr lang="en-US" sz="4000" dirty="0">
              <a:latin typeface="Tahoma" pitchFamily="34" charset="0"/>
              <a:cs typeface="Tahoma" pitchFamily="34" charset="0"/>
            </a:endParaRPr>
          </a:p>
        </p:txBody>
      </p:sp>
      <p:sp>
        <p:nvSpPr>
          <p:cNvPr id="3" name="Content Placeholder 2"/>
          <p:cNvSpPr>
            <a:spLocks noGrp="1"/>
          </p:cNvSpPr>
          <p:nvPr>
            <p:ph idx="1"/>
          </p:nvPr>
        </p:nvSpPr>
        <p:spPr/>
        <p:txBody>
          <a:bodyPr/>
          <a:lstStyle/>
          <a:p>
            <a:r>
              <a:rPr lang="en-US" sz="3600" dirty="0" smtClean="0"/>
              <a:t>Units can be combined</a:t>
            </a:r>
          </a:p>
          <a:p>
            <a:pPr lvl="1"/>
            <a:r>
              <a:rPr lang="en-US" sz="3200" dirty="0" smtClean="0"/>
              <a:t>Mi/hr</a:t>
            </a:r>
          </a:p>
          <a:p>
            <a:pPr lvl="1"/>
            <a:r>
              <a:rPr lang="en-US" sz="3200" dirty="0" smtClean="0"/>
              <a:t>m/s</a:t>
            </a:r>
          </a:p>
          <a:p>
            <a:pPr lvl="1"/>
            <a:r>
              <a:rPr lang="en-US" sz="3200" dirty="0" smtClean="0"/>
              <a:t>g/</a:t>
            </a:r>
            <a:r>
              <a:rPr lang="en-US" sz="3200" dirty="0" err="1" smtClean="0"/>
              <a:t>mL</a:t>
            </a:r>
            <a:endParaRPr lang="en-US" sz="3200" dirty="0" smtClean="0"/>
          </a:p>
          <a:p>
            <a:r>
              <a:rPr lang="en-US" sz="3600" dirty="0" smtClean="0"/>
              <a:t>Mi/hr = miles divided by hours</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Measurements</a:t>
            </a:r>
            <a:endParaRPr lang="en-US" dirty="0"/>
          </a:p>
        </p:txBody>
      </p:sp>
      <p:sp>
        <p:nvSpPr>
          <p:cNvPr id="3" name="Content Placeholder 2"/>
          <p:cNvSpPr>
            <a:spLocks noGrp="1"/>
          </p:cNvSpPr>
          <p:nvPr>
            <p:ph idx="1"/>
          </p:nvPr>
        </p:nvSpPr>
        <p:spPr/>
        <p:txBody>
          <a:bodyPr/>
          <a:lstStyle/>
          <a:p>
            <a:pPr lvl="1">
              <a:buNone/>
            </a:pPr>
            <a:r>
              <a:rPr lang="en-US" sz="3200" dirty="0" smtClean="0"/>
              <a:t>When multiplying fractions, if unit or number in the numerator and the denominator is the same, then they cancel out</a:t>
            </a:r>
          </a:p>
          <a:p>
            <a:pPr lvl="1">
              <a:buNone/>
            </a:pPr>
            <a:r>
              <a:rPr lang="en-US" dirty="0"/>
              <a:t>	</a:t>
            </a:r>
            <a:r>
              <a:rPr lang="en-US" dirty="0" smtClean="0"/>
              <a:t>	              </a:t>
            </a:r>
          </a:p>
          <a:p>
            <a:pPr lvl="1">
              <a:buNone/>
            </a:pPr>
            <a:r>
              <a:rPr lang="en-US" sz="4400" dirty="0"/>
              <a:t> </a:t>
            </a:r>
            <a:r>
              <a:rPr lang="en-US" sz="4400" dirty="0" smtClean="0"/>
              <a:t>             =        =  4</a:t>
            </a:r>
            <a:endParaRPr lang="en-US" sz="4400" dirty="0"/>
          </a:p>
        </p:txBody>
      </p:sp>
      <p:graphicFrame>
        <p:nvGraphicFramePr>
          <p:cNvPr id="145411" name="Object 3"/>
          <p:cNvGraphicFramePr>
            <a:graphicFrameLocks noChangeAspect="1"/>
          </p:cNvGraphicFramePr>
          <p:nvPr/>
        </p:nvGraphicFramePr>
        <p:xfrm>
          <a:off x="2362200" y="4267200"/>
          <a:ext cx="1447800" cy="1547648"/>
        </p:xfrm>
        <a:graphic>
          <a:graphicData uri="http://schemas.openxmlformats.org/presentationml/2006/ole">
            <p:oleObj spid="_x0000_s145411" name="Equation" r:id="rId3" imgW="368280" imgH="393480" progId="Equation.3">
              <p:embed/>
            </p:oleObj>
          </a:graphicData>
        </a:graphic>
      </p:graphicFrame>
      <p:graphicFrame>
        <p:nvGraphicFramePr>
          <p:cNvPr id="145413" name="Object 5"/>
          <p:cNvGraphicFramePr>
            <a:graphicFrameLocks noChangeAspect="1"/>
          </p:cNvGraphicFramePr>
          <p:nvPr/>
        </p:nvGraphicFramePr>
        <p:xfrm>
          <a:off x="4572000" y="4267200"/>
          <a:ext cx="589935" cy="1524000"/>
        </p:xfrm>
        <a:graphic>
          <a:graphicData uri="http://schemas.openxmlformats.org/presentationml/2006/ole">
            <p:oleObj spid="_x0000_s145413" name="Equation" r:id="rId4" imgW="152280" imgH="393480" progId="Equation.3">
              <p:embed/>
            </p:oleObj>
          </a:graphicData>
        </a:graphic>
      </p:graphicFrame>
      <p:cxnSp>
        <p:nvCxnSpPr>
          <p:cNvPr id="9" name="Straight Connector 8"/>
          <p:cNvCxnSpPr/>
          <p:nvPr/>
        </p:nvCxnSpPr>
        <p:spPr>
          <a:xfrm rot="16200000" flipV="1">
            <a:off x="3352800" y="5257800"/>
            <a:ext cx="457200" cy="4572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V="1">
            <a:off x="2438400" y="4419600"/>
            <a:ext cx="457200" cy="457200"/>
          </a:xfrm>
          <a:prstGeom prst="line">
            <a:avLst/>
          </a:prstGeom>
          <a:ln w="22225"/>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Measurements</a:t>
            </a:r>
            <a:endParaRPr lang="en-US" dirty="0"/>
          </a:p>
        </p:txBody>
      </p:sp>
      <p:cxnSp>
        <p:nvCxnSpPr>
          <p:cNvPr id="9" name="Straight Connector 8"/>
          <p:cNvCxnSpPr/>
          <p:nvPr/>
        </p:nvCxnSpPr>
        <p:spPr>
          <a:xfrm rot="10800000">
            <a:off x="3733800" y="3733800"/>
            <a:ext cx="685800" cy="6096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76800" y="3124200"/>
            <a:ext cx="762000" cy="6096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810000" y="3124200"/>
            <a:ext cx="609600" cy="53340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p:cNvGraphicFramePr>
          <p:nvPr/>
        </p:nvGraphicFramePr>
        <p:xfrm>
          <a:off x="1524000" y="1397000"/>
          <a:ext cx="6096000" cy="4064000"/>
        </p:xfrm>
        <a:graphic>
          <a:graphicData uri="http://schemas.openxmlformats.org/presentationml/2006/ole">
            <p:oleObj spid="_x0000_s146436" name="Equation" r:id="rId3" imgW="0" imgH="0" progId="Equation.3">
              <p:embed/>
            </p:oleObj>
          </a:graphicData>
        </a:graphic>
      </p:graphicFrame>
      <p:graphicFrame>
        <p:nvGraphicFramePr>
          <p:cNvPr id="146437" name="Object 5"/>
          <p:cNvGraphicFramePr>
            <a:graphicFrameLocks noChangeAspect="1"/>
          </p:cNvGraphicFramePr>
          <p:nvPr/>
        </p:nvGraphicFramePr>
        <p:xfrm>
          <a:off x="838200" y="3048000"/>
          <a:ext cx="2528119" cy="1187450"/>
        </p:xfrm>
        <a:graphic>
          <a:graphicData uri="http://schemas.openxmlformats.org/presentationml/2006/ole">
            <p:oleObj spid="_x0000_s146437" name="Equation" r:id="rId4" imgW="838080" imgH="393480" progId="Equation.3">
              <p:embed/>
            </p:oleObj>
          </a:graphicData>
        </a:graphic>
      </p:graphicFrame>
      <p:graphicFrame>
        <p:nvGraphicFramePr>
          <p:cNvPr id="146438" name="Object 6"/>
          <p:cNvGraphicFramePr>
            <a:graphicFrameLocks noChangeAspect="1"/>
          </p:cNvGraphicFramePr>
          <p:nvPr/>
        </p:nvGraphicFramePr>
        <p:xfrm>
          <a:off x="3505200" y="3048000"/>
          <a:ext cx="2489200" cy="1134782"/>
        </p:xfrm>
        <a:graphic>
          <a:graphicData uri="http://schemas.openxmlformats.org/presentationml/2006/ole">
            <p:oleObj spid="_x0000_s146438" name="Equation" r:id="rId5" imgW="863280" imgH="393480" progId="Equation.3">
              <p:embed/>
            </p:oleObj>
          </a:graphicData>
        </a:graphic>
      </p:graphicFrame>
      <p:graphicFrame>
        <p:nvGraphicFramePr>
          <p:cNvPr id="146439" name="Object 7"/>
          <p:cNvGraphicFramePr>
            <a:graphicFrameLocks noChangeAspect="1"/>
          </p:cNvGraphicFramePr>
          <p:nvPr/>
        </p:nvGraphicFramePr>
        <p:xfrm>
          <a:off x="6172200" y="3276600"/>
          <a:ext cx="838200" cy="788894"/>
        </p:xfrm>
        <a:graphic>
          <a:graphicData uri="http://schemas.openxmlformats.org/presentationml/2006/ole">
            <p:oleObj spid="_x0000_s146439" name="Equation" r:id="rId6" imgW="215640" imgH="203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7"/>
                                        </p:tgtEl>
                                        <p:attrNameLst>
                                          <p:attrName>style.visibility</p:attrName>
                                        </p:attrNameLst>
                                      </p:cBhvr>
                                      <p:to>
                                        <p:strVal val="visible"/>
                                      </p:to>
                                    </p:set>
                                    <p:anim calcmode="lin" valueType="num">
                                      <p:cBhvr additive="base">
                                        <p:cTn id="7" dur="500" fill="hold"/>
                                        <p:tgtEl>
                                          <p:spTgt spid="146437"/>
                                        </p:tgtEl>
                                        <p:attrNameLst>
                                          <p:attrName>ppt_x</p:attrName>
                                        </p:attrNameLst>
                                      </p:cBhvr>
                                      <p:tavLst>
                                        <p:tav tm="0">
                                          <p:val>
                                            <p:strVal val="#ppt_x"/>
                                          </p:val>
                                        </p:tav>
                                        <p:tav tm="100000">
                                          <p:val>
                                            <p:strVal val="#ppt_x"/>
                                          </p:val>
                                        </p:tav>
                                      </p:tavLst>
                                    </p:anim>
                                    <p:anim calcmode="lin" valueType="num">
                                      <p:cBhvr additive="base">
                                        <p:cTn id="8" dur="500" fill="hold"/>
                                        <p:tgtEl>
                                          <p:spTgt spid="1464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8"/>
                                        </p:tgtEl>
                                        <p:attrNameLst>
                                          <p:attrName>style.visibility</p:attrName>
                                        </p:attrNameLst>
                                      </p:cBhvr>
                                      <p:to>
                                        <p:strVal val="visible"/>
                                      </p:to>
                                    </p:set>
                                    <p:anim calcmode="lin" valueType="num">
                                      <p:cBhvr additive="base">
                                        <p:cTn id="13" dur="500" fill="hold"/>
                                        <p:tgtEl>
                                          <p:spTgt spid="146438"/>
                                        </p:tgtEl>
                                        <p:attrNameLst>
                                          <p:attrName>ppt_x</p:attrName>
                                        </p:attrNameLst>
                                      </p:cBhvr>
                                      <p:tavLst>
                                        <p:tav tm="0">
                                          <p:val>
                                            <p:strVal val="#ppt_x"/>
                                          </p:val>
                                        </p:tav>
                                        <p:tav tm="100000">
                                          <p:val>
                                            <p:strVal val="#ppt_x"/>
                                          </p:val>
                                        </p:tav>
                                      </p:tavLst>
                                    </p:anim>
                                    <p:anim calcmode="lin" valueType="num">
                                      <p:cBhvr additive="base">
                                        <p:cTn id="14" dur="500" fill="hold"/>
                                        <p:tgtEl>
                                          <p:spTgt spid="1464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6439"/>
                                        </p:tgtEl>
                                        <p:attrNameLst>
                                          <p:attrName>style.visibility</p:attrName>
                                        </p:attrNameLst>
                                      </p:cBhvr>
                                      <p:to>
                                        <p:strVal val="visible"/>
                                      </p:to>
                                    </p:set>
                                    <p:anim calcmode="lin" valueType="num">
                                      <p:cBhvr additive="base">
                                        <p:cTn id="37" dur="500" fill="hold"/>
                                        <p:tgtEl>
                                          <p:spTgt spid="146439"/>
                                        </p:tgtEl>
                                        <p:attrNameLst>
                                          <p:attrName>ppt_x</p:attrName>
                                        </p:attrNameLst>
                                      </p:cBhvr>
                                      <p:tavLst>
                                        <p:tav tm="0">
                                          <p:val>
                                            <p:strVal val="#ppt_x"/>
                                          </p:val>
                                        </p:tav>
                                        <p:tav tm="100000">
                                          <p:val>
                                            <p:strVal val="#ppt_x"/>
                                          </p:val>
                                        </p:tav>
                                      </p:tavLst>
                                    </p:anim>
                                    <p:anim calcmode="lin" valueType="num">
                                      <p:cBhvr additive="base">
                                        <p:cTn id="38" dur="500" fill="hold"/>
                                        <p:tgtEl>
                                          <p:spTgt spid="1464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19200" y="380999"/>
          <a:ext cx="7543800" cy="5845629"/>
        </p:xfrm>
        <a:graphic>
          <a:graphicData uri="http://schemas.openxmlformats.org/drawingml/2006/table">
            <a:tbl>
              <a:tblPr firstRow="1" bandRow="1">
                <a:tableStyleId>{5C22544A-7EE6-4342-B048-85BDC9FD1C3A}</a:tableStyleId>
              </a:tblPr>
              <a:tblGrid>
                <a:gridCol w="2514600"/>
                <a:gridCol w="2286000"/>
                <a:gridCol w="2743200"/>
              </a:tblGrid>
              <a:tr h="881743">
                <a:tc>
                  <a:txBody>
                    <a:bodyPr/>
                    <a:lstStyle/>
                    <a:p>
                      <a:pPr algn="ctr"/>
                      <a:r>
                        <a:rPr lang="en-US" sz="3200" dirty="0" smtClean="0"/>
                        <a:t>Quantity</a:t>
                      </a:r>
                      <a:endParaRPr lang="en-US" sz="3200" dirty="0"/>
                    </a:p>
                  </a:txBody>
                  <a:tcPr/>
                </a:tc>
                <a:tc>
                  <a:txBody>
                    <a:bodyPr/>
                    <a:lstStyle/>
                    <a:p>
                      <a:pPr algn="ctr"/>
                      <a:r>
                        <a:rPr lang="en-US" sz="3200" dirty="0" smtClean="0"/>
                        <a:t>Base</a:t>
                      </a:r>
                      <a:r>
                        <a:rPr lang="en-US" sz="3200" baseline="0" dirty="0" smtClean="0"/>
                        <a:t> Unit</a:t>
                      </a:r>
                      <a:endParaRPr lang="en-US" sz="3200" dirty="0"/>
                    </a:p>
                  </a:txBody>
                  <a:tcPr/>
                </a:tc>
                <a:tc>
                  <a:txBody>
                    <a:bodyPr/>
                    <a:lstStyle/>
                    <a:p>
                      <a:pPr algn="ctr"/>
                      <a:r>
                        <a:rPr lang="en-US" sz="3200" dirty="0" smtClean="0"/>
                        <a:t>Measuring Tool</a:t>
                      </a:r>
                      <a:endParaRPr lang="en-US" sz="3200" dirty="0"/>
                    </a:p>
                  </a:txBody>
                  <a:tcPr/>
                </a:tc>
              </a:tr>
              <a:tr h="881743">
                <a:tc>
                  <a:txBody>
                    <a:bodyPr/>
                    <a:lstStyle/>
                    <a:p>
                      <a:pPr algn="ctr"/>
                      <a:r>
                        <a:rPr lang="en-US" sz="3200" dirty="0" smtClean="0"/>
                        <a:t>Mass</a:t>
                      </a:r>
                      <a:endParaRPr lang="en-US" sz="3200" dirty="0"/>
                    </a:p>
                  </a:txBody>
                  <a:tcPr/>
                </a:tc>
                <a:tc>
                  <a:txBody>
                    <a:bodyPr/>
                    <a:lstStyle/>
                    <a:p>
                      <a:pPr algn="ctr"/>
                      <a:r>
                        <a:rPr lang="en-US" sz="3200" dirty="0" smtClean="0"/>
                        <a:t>Grams (g)</a:t>
                      </a:r>
                      <a:endParaRPr lang="en-US" sz="3200" dirty="0"/>
                    </a:p>
                  </a:txBody>
                  <a:tcPr/>
                </a:tc>
                <a:tc>
                  <a:txBody>
                    <a:bodyPr/>
                    <a:lstStyle/>
                    <a:p>
                      <a:pPr algn="ctr"/>
                      <a:r>
                        <a:rPr lang="en-US" sz="3200" dirty="0" smtClean="0"/>
                        <a:t>Balance</a:t>
                      </a:r>
                      <a:endParaRPr lang="en-US" sz="3200" dirty="0"/>
                    </a:p>
                  </a:txBody>
                  <a:tcPr/>
                </a:tc>
              </a:tr>
              <a:tr h="881743">
                <a:tc>
                  <a:txBody>
                    <a:bodyPr/>
                    <a:lstStyle/>
                    <a:p>
                      <a:pPr algn="ctr"/>
                      <a:r>
                        <a:rPr lang="en-US" sz="3200" dirty="0" smtClean="0"/>
                        <a:t>Volume</a:t>
                      </a:r>
                      <a:endParaRPr lang="en-US" sz="3200" dirty="0"/>
                    </a:p>
                  </a:txBody>
                  <a:tcPr/>
                </a:tc>
                <a:tc>
                  <a:txBody>
                    <a:bodyPr/>
                    <a:lstStyle/>
                    <a:p>
                      <a:pPr algn="ctr"/>
                      <a:r>
                        <a:rPr lang="en-US" sz="3200" dirty="0" smtClean="0"/>
                        <a:t>Liter (L)</a:t>
                      </a:r>
                      <a:endParaRPr lang="en-US" sz="3200" dirty="0"/>
                    </a:p>
                  </a:txBody>
                  <a:tcPr/>
                </a:tc>
                <a:tc>
                  <a:txBody>
                    <a:bodyPr/>
                    <a:lstStyle/>
                    <a:p>
                      <a:pPr algn="ctr"/>
                      <a:r>
                        <a:rPr lang="en-US" sz="3200" dirty="0" smtClean="0"/>
                        <a:t>Graduated cylinder</a:t>
                      </a:r>
                      <a:endParaRPr lang="en-US" sz="3200" dirty="0"/>
                    </a:p>
                  </a:txBody>
                  <a:tcPr/>
                </a:tc>
              </a:tr>
              <a:tr h="881743">
                <a:tc>
                  <a:txBody>
                    <a:bodyPr/>
                    <a:lstStyle/>
                    <a:p>
                      <a:pPr algn="ctr"/>
                      <a:r>
                        <a:rPr lang="en-US" sz="3200" dirty="0" smtClean="0"/>
                        <a:t>Distance</a:t>
                      </a:r>
                      <a:endParaRPr lang="en-US" sz="3200" dirty="0"/>
                    </a:p>
                  </a:txBody>
                  <a:tcPr/>
                </a:tc>
                <a:tc>
                  <a:txBody>
                    <a:bodyPr/>
                    <a:lstStyle/>
                    <a:p>
                      <a:pPr algn="ctr"/>
                      <a:r>
                        <a:rPr lang="en-US" sz="3200" dirty="0" smtClean="0"/>
                        <a:t>Meter (m)</a:t>
                      </a:r>
                      <a:endParaRPr lang="en-US" sz="3200" dirty="0"/>
                    </a:p>
                  </a:txBody>
                  <a:tcPr/>
                </a:tc>
                <a:tc>
                  <a:txBody>
                    <a:bodyPr/>
                    <a:lstStyle/>
                    <a:p>
                      <a:pPr algn="ctr"/>
                      <a:r>
                        <a:rPr lang="en-US" sz="3200" dirty="0" err="1" smtClean="0"/>
                        <a:t>Meterstick</a:t>
                      </a:r>
                      <a:endParaRPr lang="en-US" sz="3200" dirty="0"/>
                    </a:p>
                  </a:txBody>
                  <a:tcPr/>
                </a:tc>
              </a:tr>
              <a:tr h="881743">
                <a:tc>
                  <a:txBody>
                    <a:bodyPr/>
                    <a:lstStyle/>
                    <a:p>
                      <a:pPr algn="ctr"/>
                      <a:r>
                        <a:rPr lang="en-US" sz="3200" dirty="0" smtClean="0"/>
                        <a:t>Temperature</a:t>
                      </a:r>
                      <a:endParaRPr lang="en-US" sz="3200" dirty="0"/>
                    </a:p>
                  </a:txBody>
                  <a:tcPr/>
                </a:tc>
                <a:tc>
                  <a:txBody>
                    <a:bodyPr/>
                    <a:lstStyle/>
                    <a:p>
                      <a:pPr algn="ctr"/>
                      <a:r>
                        <a:rPr lang="en-US" sz="3200" dirty="0" smtClean="0"/>
                        <a:t>Kelvin (K)</a:t>
                      </a:r>
                      <a:endParaRPr lang="en-US" sz="3200" dirty="0"/>
                    </a:p>
                  </a:txBody>
                  <a:tcPr/>
                </a:tc>
                <a:tc>
                  <a:txBody>
                    <a:bodyPr/>
                    <a:lstStyle/>
                    <a:p>
                      <a:pPr algn="ctr"/>
                      <a:r>
                        <a:rPr lang="en-US" sz="3200" dirty="0" smtClean="0"/>
                        <a:t>Thermometer</a:t>
                      </a:r>
                      <a:endParaRPr lang="en-US" sz="3200" dirty="0"/>
                    </a:p>
                  </a:txBody>
                  <a:tcPr/>
                </a:tc>
              </a:tr>
              <a:tr h="881743">
                <a:tc>
                  <a:txBody>
                    <a:bodyPr/>
                    <a:lstStyle/>
                    <a:p>
                      <a:pPr algn="ctr"/>
                      <a:r>
                        <a:rPr lang="en-US" sz="3200" dirty="0" smtClean="0"/>
                        <a:t>Time</a:t>
                      </a:r>
                      <a:endParaRPr lang="en-US" sz="3200" dirty="0"/>
                    </a:p>
                  </a:txBody>
                  <a:tcPr/>
                </a:tc>
                <a:tc>
                  <a:txBody>
                    <a:bodyPr/>
                    <a:lstStyle/>
                    <a:p>
                      <a:pPr algn="ctr"/>
                      <a:r>
                        <a:rPr lang="en-US" sz="3200" dirty="0" smtClean="0"/>
                        <a:t>Seconds (s)</a:t>
                      </a:r>
                      <a:endParaRPr lang="en-US" sz="3200" dirty="0"/>
                    </a:p>
                  </a:txBody>
                  <a:tcPr/>
                </a:tc>
                <a:tc>
                  <a:txBody>
                    <a:bodyPr/>
                    <a:lstStyle/>
                    <a:p>
                      <a:pPr algn="ctr"/>
                      <a:r>
                        <a:rPr lang="en-US" sz="3200" dirty="0" smtClean="0"/>
                        <a:t>stopwatch</a:t>
                      </a:r>
                      <a:endParaRPr lang="en-US" sz="32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Variables</a:t>
            </a:r>
            <a:endParaRPr lang="en-US" dirty="0"/>
          </a:p>
        </p:txBody>
      </p:sp>
      <p:sp>
        <p:nvSpPr>
          <p:cNvPr id="3" name="Content Placeholder 2"/>
          <p:cNvSpPr>
            <a:spLocks noGrp="1"/>
          </p:cNvSpPr>
          <p:nvPr>
            <p:ph idx="1"/>
          </p:nvPr>
        </p:nvSpPr>
        <p:spPr/>
        <p:txBody>
          <a:bodyPr/>
          <a:lstStyle/>
          <a:p>
            <a:r>
              <a:rPr lang="en-US" sz="3200" dirty="0" smtClean="0"/>
              <a:t>Variable must be</a:t>
            </a:r>
          </a:p>
          <a:p>
            <a:pPr lvl="1"/>
            <a:r>
              <a:rPr lang="en-US" sz="3200" dirty="0" smtClean="0"/>
              <a:t>By itself</a:t>
            </a:r>
          </a:p>
          <a:p>
            <a:pPr lvl="1"/>
            <a:r>
              <a:rPr lang="en-US" sz="3200" dirty="0" smtClean="0"/>
              <a:t>In the numerator</a:t>
            </a:r>
          </a:p>
          <a:p>
            <a:pPr lvl="1"/>
            <a:r>
              <a:rPr lang="en-US" sz="3200" i="1" dirty="0" smtClean="0">
                <a:solidFill>
                  <a:srgbClr val="FF0000"/>
                </a:solidFill>
              </a:rPr>
              <a:t>Ex.  D=m/v   </a:t>
            </a:r>
          </a:p>
          <a:p>
            <a:pPr lvl="2"/>
            <a:r>
              <a:rPr lang="en-US" sz="3200" i="1" dirty="0" smtClean="0">
                <a:solidFill>
                  <a:srgbClr val="FF0000"/>
                </a:solidFill>
              </a:rPr>
              <a:t>Solving for D because it is by itself and in the numerator</a:t>
            </a:r>
          </a:p>
          <a:p>
            <a:pPr lvl="2">
              <a:buNone/>
            </a:pPr>
            <a:endParaRPr lang="en-US"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Variables</a:t>
            </a:r>
            <a:endParaRPr lang="en-US" dirty="0"/>
          </a:p>
        </p:txBody>
      </p:sp>
      <p:sp>
        <p:nvSpPr>
          <p:cNvPr id="3" name="Content Placeholder 2"/>
          <p:cNvSpPr>
            <a:spLocks noGrp="1"/>
          </p:cNvSpPr>
          <p:nvPr>
            <p:ph idx="1"/>
          </p:nvPr>
        </p:nvSpPr>
        <p:spPr/>
        <p:txBody>
          <a:bodyPr/>
          <a:lstStyle/>
          <a:p>
            <a:r>
              <a:rPr lang="en-US" dirty="0" smtClean="0"/>
              <a:t>By adding, subtracting, multiplying, and dividing, isolate the variable you are solving for on one side</a:t>
            </a:r>
          </a:p>
          <a:p>
            <a:r>
              <a:rPr lang="en-US" dirty="0" smtClean="0"/>
              <a:t>Remember whatever you do to one side, you must do to the other side.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Variables</a:t>
            </a:r>
            <a:endParaRPr lang="en-US" dirty="0"/>
          </a:p>
        </p:txBody>
      </p:sp>
      <p:graphicFrame>
        <p:nvGraphicFramePr>
          <p:cNvPr id="147459" name="Object 3"/>
          <p:cNvGraphicFramePr>
            <a:graphicFrameLocks noChangeAspect="1"/>
          </p:cNvGraphicFramePr>
          <p:nvPr/>
        </p:nvGraphicFramePr>
        <p:xfrm>
          <a:off x="3810000" y="3810000"/>
          <a:ext cx="1752600" cy="1509183"/>
        </p:xfrm>
        <a:graphic>
          <a:graphicData uri="http://schemas.openxmlformats.org/presentationml/2006/ole">
            <p:oleObj spid="_x0000_s147459" name="Equation" r:id="rId3" imgW="457200" imgH="393480" progId="Equation.3">
              <p:embed/>
            </p:oleObj>
          </a:graphicData>
        </a:graphic>
      </p:graphicFrame>
      <p:sp>
        <p:nvSpPr>
          <p:cNvPr id="9" name="TextBox 8"/>
          <p:cNvSpPr txBox="1"/>
          <p:nvPr/>
        </p:nvSpPr>
        <p:spPr>
          <a:xfrm>
            <a:off x="1219200" y="2286000"/>
            <a:ext cx="6324600" cy="1200329"/>
          </a:xfrm>
          <a:prstGeom prst="rect">
            <a:avLst/>
          </a:prstGeom>
          <a:noFill/>
        </p:spPr>
        <p:txBody>
          <a:bodyPr wrap="square" rtlCol="0">
            <a:spAutoFit/>
          </a:bodyPr>
          <a:lstStyle/>
          <a:p>
            <a:r>
              <a:rPr lang="en-US" sz="3600" dirty="0" smtClean="0"/>
              <a:t>Solve for mass using this equation:</a:t>
            </a:r>
            <a:endParaRPr lang="en-US" sz="3600" dirty="0"/>
          </a:p>
        </p:txBody>
      </p:sp>
      <p:graphicFrame>
        <p:nvGraphicFramePr>
          <p:cNvPr id="10" name="Object 9"/>
          <p:cNvGraphicFramePr>
            <a:graphicFrameLocks/>
          </p:cNvGraphicFramePr>
          <p:nvPr/>
        </p:nvGraphicFramePr>
        <p:xfrm>
          <a:off x="1524000" y="1397000"/>
          <a:ext cx="6096000" cy="4064000"/>
        </p:xfrm>
        <a:graphic>
          <a:graphicData uri="http://schemas.openxmlformats.org/presentationml/2006/ole">
            <p:oleObj spid="_x0000_s147463" name="Equation" r:id="rId4" imgW="0" imgH="0" progId="Equation.3">
              <p:embed/>
            </p:oleObj>
          </a:graphicData>
        </a:graphic>
      </p:graphicFrame>
      <p:graphicFrame>
        <p:nvGraphicFramePr>
          <p:cNvPr id="147465" name="Object 9"/>
          <p:cNvGraphicFramePr>
            <a:graphicFrameLocks noChangeAspect="1"/>
          </p:cNvGraphicFramePr>
          <p:nvPr/>
        </p:nvGraphicFramePr>
        <p:xfrm>
          <a:off x="5715000" y="4267200"/>
          <a:ext cx="806450" cy="594227"/>
        </p:xfrm>
        <a:graphic>
          <a:graphicData uri="http://schemas.openxmlformats.org/presentationml/2006/ole">
            <p:oleObj spid="_x0000_s147465" name="Equation" r:id="rId5" imgW="241200" imgH="177480" progId="Equation.3">
              <p:embed/>
            </p:oleObj>
          </a:graphicData>
        </a:graphic>
      </p:graphicFrame>
      <p:graphicFrame>
        <p:nvGraphicFramePr>
          <p:cNvPr id="147466" name="Object 10"/>
          <p:cNvGraphicFramePr>
            <a:graphicFrameLocks noChangeAspect="1"/>
          </p:cNvGraphicFramePr>
          <p:nvPr/>
        </p:nvGraphicFramePr>
        <p:xfrm>
          <a:off x="2819400" y="4267200"/>
          <a:ext cx="848497" cy="609600"/>
        </p:xfrm>
        <a:graphic>
          <a:graphicData uri="http://schemas.openxmlformats.org/presentationml/2006/ole">
            <p:oleObj spid="_x0000_s147466" name="Equation" r:id="rId6" imgW="241200" imgH="177480" progId="Equation.3">
              <p:embed/>
            </p:oleObj>
          </a:graphicData>
        </a:graphic>
      </p:graphicFrame>
      <p:sp>
        <p:nvSpPr>
          <p:cNvPr id="14" name="Content Placeholder 13"/>
          <p:cNvSpPr>
            <a:spLocks noGrp="1"/>
          </p:cNvSpPr>
          <p:nvPr>
            <p:ph idx="1"/>
          </p:nvPr>
        </p:nvSpPr>
        <p:spPr>
          <a:xfrm>
            <a:off x="1176338" y="2133601"/>
            <a:ext cx="7643812" cy="3124200"/>
          </a:xfrm>
        </p:spPr>
        <p:txBody>
          <a:bodyPr/>
          <a:lstStyle/>
          <a:p>
            <a:endParaRPr lang="en-US" dirty="0"/>
          </a:p>
        </p:txBody>
      </p:sp>
      <p:cxnSp>
        <p:nvCxnSpPr>
          <p:cNvPr id="16" name="Straight Connector 15"/>
          <p:cNvCxnSpPr/>
          <p:nvPr/>
        </p:nvCxnSpPr>
        <p:spPr>
          <a:xfrm rot="16200000" flipV="1">
            <a:off x="5981700" y="4305300"/>
            <a:ext cx="533400" cy="45720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V="1">
            <a:off x="4876800" y="4724400"/>
            <a:ext cx="457200" cy="45720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7467" name="Object 11"/>
          <p:cNvGraphicFramePr>
            <a:graphicFrameLocks noChangeAspect="1"/>
          </p:cNvGraphicFramePr>
          <p:nvPr/>
        </p:nvGraphicFramePr>
        <p:xfrm>
          <a:off x="2514600" y="5410200"/>
          <a:ext cx="4419600" cy="1213224"/>
        </p:xfrm>
        <a:graphic>
          <a:graphicData uri="http://schemas.openxmlformats.org/presentationml/2006/ole">
            <p:oleObj spid="_x0000_s147467" name="Equation" r:id="rId7" imgW="64764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459"/>
                                        </p:tgtEl>
                                        <p:attrNameLst>
                                          <p:attrName>style.visibility</p:attrName>
                                        </p:attrNameLst>
                                      </p:cBhvr>
                                      <p:to>
                                        <p:strVal val="visible"/>
                                      </p:to>
                                    </p:set>
                                    <p:anim calcmode="lin" valueType="num">
                                      <p:cBhvr additive="base">
                                        <p:cTn id="7" dur="500" fill="hold"/>
                                        <p:tgtEl>
                                          <p:spTgt spid="147459"/>
                                        </p:tgtEl>
                                        <p:attrNameLst>
                                          <p:attrName>ppt_x</p:attrName>
                                        </p:attrNameLst>
                                      </p:cBhvr>
                                      <p:tavLst>
                                        <p:tav tm="0">
                                          <p:val>
                                            <p:strVal val="#ppt_x"/>
                                          </p:val>
                                        </p:tav>
                                        <p:tav tm="100000">
                                          <p:val>
                                            <p:strVal val="#ppt_x"/>
                                          </p:val>
                                        </p:tav>
                                      </p:tavLst>
                                    </p:anim>
                                    <p:anim calcmode="lin" valueType="num">
                                      <p:cBhvr additive="base">
                                        <p:cTn id="8" dur="500" fill="hold"/>
                                        <p:tgtEl>
                                          <p:spTgt spid="1474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7465"/>
                                        </p:tgtEl>
                                        <p:attrNameLst>
                                          <p:attrName>style.visibility</p:attrName>
                                        </p:attrNameLst>
                                      </p:cBhvr>
                                      <p:to>
                                        <p:strVal val="visible"/>
                                      </p:to>
                                    </p:set>
                                    <p:anim calcmode="lin" valueType="num">
                                      <p:cBhvr additive="base">
                                        <p:cTn id="13" dur="500" fill="hold"/>
                                        <p:tgtEl>
                                          <p:spTgt spid="147465"/>
                                        </p:tgtEl>
                                        <p:attrNameLst>
                                          <p:attrName>ppt_x</p:attrName>
                                        </p:attrNameLst>
                                      </p:cBhvr>
                                      <p:tavLst>
                                        <p:tav tm="0">
                                          <p:val>
                                            <p:strVal val="#ppt_x"/>
                                          </p:val>
                                        </p:tav>
                                        <p:tav tm="100000">
                                          <p:val>
                                            <p:strVal val="#ppt_x"/>
                                          </p:val>
                                        </p:tav>
                                      </p:tavLst>
                                    </p:anim>
                                    <p:anim calcmode="lin" valueType="num">
                                      <p:cBhvr additive="base">
                                        <p:cTn id="14" dur="500" fill="hold"/>
                                        <p:tgtEl>
                                          <p:spTgt spid="1474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66"/>
                                        </p:tgtEl>
                                        <p:attrNameLst>
                                          <p:attrName>style.visibility</p:attrName>
                                        </p:attrNameLst>
                                      </p:cBhvr>
                                      <p:to>
                                        <p:strVal val="visible"/>
                                      </p:to>
                                    </p:set>
                                    <p:anim calcmode="lin" valueType="num">
                                      <p:cBhvr additive="base">
                                        <p:cTn id="19" dur="500" fill="hold"/>
                                        <p:tgtEl>
                                          <p:spTgt spid="147466"/>
                                        </p:tgtEl>
                                        <p:attrNameLst>
                                          <p:attrName>ppt_x</p:attrName>
                                        </p:attrNameLst>
                                      </p:cBhvr>
                                      <p:tavLst>
                                        <p:tav tm="0">
                                          <p:val>
                                            <p:strVal val="#ppt_x"/>
                                          </p:val>
                                        </p:tav>
                                        <p:tav tm="100000">
                                          <p:val>
                                            <p:strVal val="#ppt_x"/>
                                          </p:val>
                                        </p:tav>
                                      </p:tavLst>
                                    </p:anim>
                                    <p:anim calcmode="lin" valueType="num">
                                      <p:cBhvr additive="base">
                                        <p:cTn id="20" dur="500" fill="hold"/>
                                        <p:tgtEl>
                                          <p:spTgt spid="14746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47467"/>
                                        </p:tgtEl>
                                        <p:attrNameLst>
                                          <p:attrName>style.visibility</p:attrName>
                                        </p:attrNameLst>
                                      </p:cBhvr>
                                      <p:to>
                                        <p:strVal val="visible"/>
                                      </p:to>
                                    </p:set>
                                    <p:anim calcmode="lin" valueType="num">
                                      <p:cBhvr additive="base">
                                        <p:cTn id="35" dur="500" fill="hold"/>
                                        <p:tgtEl>
                                          <p:spTgt spid="147467"/>
                                        </p:tgtEl>
                                        <p:attrNameLst>
                                          <p:attrName>ppt_x</p:attrName>
                                        </p:attrNameLst>
                                      </p:cBhvr>
                                      <p:tavLst>
                                        <p:tav tm="0">
                                          <p:val>
                                            <p:strVal val="#ppt_x"/>
                                          </p:val>
                                        </p:tav>
                                        <p:tav tm="100000">
                                          <p:val>
                                            <p:strVal val="#ppt_x"/>
                                          </p:val>
                                        </p:tav>
                                      </p:tavLst>
                                    </p:anim>
                                    <p:anim calcmode="lin" valueType="num">
                                      <p:cBhvr additive="base">
                                        <p:cTn id="36" dur="500" fill="hold"/>
                                        <p:tgtEl>
                                          <p:spTgt spid="1474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PV=</a:t>
            </a:r>
            <a:r>
              <a:rPr lang="en-US" dirty="0" err="1" smtClean="0"/>
              <a:t>nRT</a:t>
            </a:r>
            <a:endParaRPr lang="en-US" dirty="0" smtClean="0"/>
          </a:p>
          <a:p>
            <a:pPr lvl="1"/>
            <a:r>
              <a:rPr lang="en-US" dirty="0" smtClean="0"/>
              <a:t>Solve for V</a:t>
            </a:r>
          </a:p>
          <a:p>
            <a:pPr lvl="1"/>
            <a:r>
              <a:rPr lang="en-US" dirty="0" smtClean="0"/>
              <a:t>Solve for R</a:t>
            </a:r>
          </a:p>
          <a:p>
            <a:pPr lvl="1"/>
            <a:endParaRPr lang="en-US" dirty="0"/>
          </a:p>
          <a:p>
            <a:r>
              <a:rPr lang="en-US" dirty="0" smtClean="0"/>
              <a:t>.</a:t>
            </a:r>
          </a:p>
          <a:p>
            <a:endParaRPr lang="en-US" dirty="0"/>
          </a:p>
          <a:p>
            <a:pPr lvl="1"/>
            <a:r>
              <a:rPr lang="en-US" dirty="0" smtClean="0"/>
              <a:t>Solve for m</a:t>
            </a:r>
          </a:p>
          <a:p>
            <a:pPr lvl="1"/>
            <a:r>
              <a:rPr lang="en-US" dirty="0" smtClean="0"/>
              <a:t>Solve for v</a:t>
            </a:r>
          </a:p>
        </p:txBody>
      </p:sp>
      <p:graphicFrame>
        <p:nvGraphicFramePr>
          <p:cNvPr id="148483" name="Object 3"/>
          <p:cNvGraphicFramePr>
            <a:graphicFrameLocks noChangeAspect="1"/>
          </p:cNvGraphicFramePr>
          <p:nvPr/>
        </p:nvGraphicFramePr>
        <p:xfrm>
          <a:off x="1600200" y="3733800"/>
          <a:ext cx="2057400" cy="1257300"/>
        </p:xfrm>
        <a:graphic>
          <a:graphicData uri="http://schemas.openxmlformats.org/presentationml/2006/ole">
            <p:oleObj spid="_x0000_s148483" name="Equation" r:id="rId3" imgW="685800" imgH="4190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pitchFamily="34" charset="0"/>
                <a:cs typeface="Tahoma" pitchFamily="34" charset="0"/>
              </a:rPr>
              <a:t>Scientific Measurements</a:t>
            </a:r>
            <a:endParaRPr lang="en-US" dirty="0"/>
          </a:p>
        </p:txBody>
      </p:sp>
      <p:sp>
        <p:nvSpPr>
          <p:cNvPr id="3" name="Content Placeholder 2"/>
          <p:cNvSpPr>
            <a:spLocks noGrp="1"/>
          </p:cNvSpPr>
          <p:nvPr>
            <p:ph idx="1"/>
          </p:nvPr>
        </p:nvSpPr>
        <p:spPr/>
        <p:txBody>
          <a:bodyPr/>
          <a:lstStyle/>
          <a:p>
            <a:r>
              <a:rPr lang="en-US" sz="3600" dirty="0" smtClean="0"/>
              <a:t>Accuracy</a:t>
            </a:r>
          </a:p>
          <a:p>
            <a:pPr lvl="1"/>
            <a:r>
              <a:rPr lang="en-US" dirty="0" smtClean="0"/>
              <a:t>A measurement of how closely individual measurements agree with the correct value</a:t>
            </a:r>
          </a:p>
          <a:p>
            <a:pPr lvl="1"/>
            <a:r>
              <a:rPr lang="en-US" i="1" dirty="0" smtClean="0">
                <a:solidFill>
                  <a:srgbClr val="FF0000"/>
                </a:solidFill>
              </a:rPr>
              <a:t>Ex. </a:t>
            </a:r>
          </a:p>
          <a:p>
            <a:pPr lvl="2"/>
            <a:r>
              <a:rPr lang="en-US" i="1" dirty="0" smtClean="0">
                <a:solidFill>
                  <a:srgbClr val="FF0000"/>
                </a:solidFill>
              </a:rPr>
              <a:t>Correct Value-    0.55 grams</a:t>
            </a:r>
          </a:p>
          <a:p>
            <a:pPr lvl="2"/>
            <a:r>
              <a:rPr lang="en-US" i="1" dirty="0" smtClean="0">
                <a:solidFill>
                  <a:srgbClr val="FF0000"/>
                </a:solidFill>
              </a:rPr>
              <a:t>Experimental Values-  0.54 grams, 0.57 grams, 0.60 grams</a:t>
            </a:r>
          </a:p>
          <a:p>
            <a:pPr lvl="2"/>
            <a:r>
              <a:rPr lang="en-US" i="1" dirty="0" smtClean="0">
                <a:solidFill>
                  <a:srgbClr val="FF0000"/>
                </a:solidFill>
              </a:rPr>
              <a:t>The most accurate value is 0.54 grams because it has a deviation of </a:t>
            </a:r>
            <a:r>
              <a:rPr lang="en-US" i="1" u="sng" dirty="0" smtClean="0">
                <a:solidFill>
                  <a:srgbClr val="FF0000"/>
                </a:solidFill>
              </a:rPr>
              <a:t>+ </a:t>
            </a:r>
            <a:r>
              <a:rPr lang="en-US" i="1" dirty="0" smtClean="0">
                <a:solidFill>
                  <a:srgbClr val="FF0000"/>
                </a:solidFill>
              </a:rPr>
              <a:t>0.01.</a:t>
            </a:r>
            <a:endParaRPr lang="en-US" i="1" u="sng"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6553200" cy="508000"/>
          </a:xfrm>
        </p:spPr>
        <p:txBody>
          <a:bodyPr/>
          <a:lstStyle/>
          <a:p>
            <a:pPr algn="ctr"/>
            <a:r>
              <a:rPr lang="en-US" dirty="0" smtClean="0">
                <a:latin typeface="Tahoma" pitchFamily="34" charset="0"/>
                <a:cs typeface="Tahoma" pitchFamily="34" charset="0"/>
              </a:rPr>
              <a:t>Scientific Measurements</a:t>
            </a:r>
            <a:endParaRPr lang="en-US" dirty="0"/>
          </a:p>
        </p:txBody>
      </p:sp>
      <p:sp>
        <p:nvSpPr>
          <p:cNvPr id="3" name="Content Placeholder 2"/>
          <p:cNvSpPr>
            <a:spLocks noGrp="1"/>
          </p:cNvSpPr>
          <p:nvPr>
            <p:ph idx="1"/>
          </p:nvPr>
        </p:nvSpPr>
        <p:spPr>
          <a:xfrm>
            <a:off x="304800" y="1828800"/>
            <a:ext cx="8610600" cy="4392613"/>
          </a:xfrm>
        </p:spPr>
        <p:txBody>
          <a:bodyPr/>
          <a:lstStyle/>
          <a:p>
            <a:r>
              <a:rPr lang="en-US" sz="3600" dirty="0" smtClean="0"/>
              <a:t>Precision</a:t>
            </a:r>
          </a:p>
          <a:p>
            <a:pPr lvl="1"/>
            <a:r>
              <a:rPr lang="en-US" sz="3200" dirty="0" smtClean="0"/>
              <a:t>The closeness of agreement among several measurements of the same quantity</a:t>
            </a:r>
          </a:p>
          <a:p>
            <a:pPr lvl="1"/>
            <a:r>
              <a:rPr lang="en-US" sz="2800" i="1" dirty="0" smtClean="0">
                <a:solidFill>
                  <a:srgbClr val="FF0000"/>
                </a:solidFill>
              </a:rPr>
              <a:t>Ex. </a:t>
            </a:r>
          </a:p>
          <a:p>
            <a:pPr lvl="2"/>
            <a:r>
              <a:rPr lang="en-US" sz="2800" i="1" dirty="0" smtClean="0">
                <a:solidFill>
                  <a:srgbClr val="FF0000"/>
                </a:solidFill>
              </a:rPr>
              <a:t>Correct Value-    0.55 grams</a:t>
            </a:r>
          </a:p>
          <a:p>
            <a:pPr lvl="2"/>
            <a:r>
              <a:rPr lang="en-US" sz="2800" i="1" dirty="0" smtClean="0">
                <a:solidFill>
                  <a:srgbClr val="FF0000"/>
                </a:solidFill>
              </a:rPr>
              <a:t>Experimental Values-  0.61grams, 0.62grams, 0.60 grams</a:t>
            </a:r>
          </a:p>
          <a:p>
            <a:pPr lvl="2"/>
            <a:r>
              <a:rPr lang="en-US" sz="2800" i="1" dirty="0">
                <a:solidFill>
                  <a:srgbClr val="FF0000"/>
                </a:solidFill>
              </a:rPr>
              <a:t>V</a:t>
            </a:r>
            <a:r>
              <a:rPr lang="en-US" sz="2800" i="1" dirty="0" smtClean="0">
                <a:solidFill>
                  <a:srgbClr val="FF0000"/>
                </a:solidFill>
              </a:rPr>
              <a:t>alues are not accurate but they are precise.</a:t>
            </a:r>
            <a:endParaRPr lang="en-US" sz="2800" i="1" u="sng"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800100"/>
            <a:ext cx="7772400" cy="762000"/>
          </a:xfrm>
        </p:spPr>
        <p:txBody>
          <a:bodyPr/>
          <a:lstStyle/>
          <a:p>
            <a:r>
              <a:rPr lang="en-US"/>
              <a:t>Scientific Notation</a:t>
            </a:r>
          </a:p>
        </p:txBody>
      </p:sp>
      <p:sp>
        <p:nvSpPr>
          <p:cNvPr id="2051" name="Text Box 3"/>
          <p:cNvSpPr txBox="1">
            <a:spLocks noChangeArrowheads="1"/>
          </p:cNvSpPr>
          <p:nvPr/>
        </p:nvSpPr>
        <p:spPr bwMode="auto">
          <a:xfrm>
            <a:off x="1143000" y="2362200"/>
            <a:ext cx="6099175" cy="1920875"/>
          </a:xfrm>
          <a:prstGeom prst="rect">
            <a:avLst/>
          </a:prstGeom>
          <a:noFill/>
          <a:ln w="9525">
            <a:noFill/>
            <a:miter lim="800000"/>
            <a:headEnd/>
            <a:tailEnd/>
          </a:ln>
          <a:effectLst/>
        </p:spPr>
        <p:txBody>
          <a:bodyPr wrap="none">
            <a:spAutoFit/>
          </a:bodyPr>
          <a:lstStyle/>
          <a:p>
            <a:r>
              <a:rPr lang="en-US" sz="4000">
                <a:solidFill>
                  <a:schemeClr val="tx1"/>
                </a:solidFill>
              </a:rPr>
              <a:t>A short-hand  way of writing</a:t>
            </a:r>
          </a:p>
          <a:p>
            <a:r>
              <a:rPr lang="en-US" sz="4000">
                <a:solidFill>
                  <a:schemeClr val="tx1"/>
                </a:solidFill>
              </a:rPr>
              <a:t>large numbers without </a:t>
            </a:r>
          </a:p>
          <a:p>
            <a:r>
              <a:rPr lang="en-US" sz="4000">
                <a:solidFill>
                  <a:schemeClr val="tx1"/>
                </a:solidFill>
              </a:rPr>
              <a:t>writing all of the zeros</a:t>
            </a:r>
            <a:r>
              <a:rPr lang="en-US" sz="2400">
                <a:solidFill>
                  <a:schemeClr val="tx1"/>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The Distance From the Sun to the Earth</a:t>
            </a:r>
          </a:p>
        </p:txBody>
      </p:sp>
      <p:pic>
        <p:nvPicPr>
          <p:cNvPr id="1027" name="Picture 3" descr="j0168008"/>
          <p:cNvPicPr>
            <a:picLocks noChangeAspect="1" noChangeArrowheads="1"/>
          </p:cNvPicPr>
          <p:nvPr/>
        </p:nvPicPr>
        <p:blipFill>
          <a:blip r:embed="rId2"/>
          <a:srcRect/>
          <a:stretch>
            <a:fillRect/>
          </a:stretch>
        </p:blipFill>
        <p:spPr bwMode="auto">
          <a:xfrm>
            <a:off x="381000" y="2060575"/>
            <a:ext cx="1676400" cy="1676400"/>
          </a:xfrm>
          <a:prstGeom prst="rect">
            <a:avLst/>
          </a:prstGeom>
          <a:noFill/>
        </p:spPr>
      </p:pic>
      <p:pic>
        <p:nvPicPr>
          <p:cNvPr id="1028" name="Picture 4" descr="mp00640_"/>
          <p:cNvPicPr>
            <a:picLocks noChangeAspect="1" noChangeArrowheads="1"/>
          </p:cNvPicPr>
          <p:nvPr/>
        </p:nvPicPr>
        <p:blipFill>
          <a:blip r:embed="rId3"/>
          <a:srcRect/>
          <a:stretch>
            <a:fillRect/>
          </a:stretch>
        </p:blipFill>
        <p:spPr bwMode="auto">
          <a:xfrm>
            <a:off x="6477000" y="4256088"/>
            <a:ext cx="1600200" cy="1593850"/>
          </a:xfrm>
          <a:prstGeom prst="rect">
            <a:avLst/>
          </a:prstGeom>
          <a:noFill/>
        </p:spPr>
      </p:pic>
      <p:sp>
        <p:nvSpPr>
          <p:cNvPr id="1029" name="Text Box 5"/>
          <p:cNvSpPr txBox="1">
            <a:spLocks noChangeArrowheads="1"/>
          </p:cNvSpPr>
          <p:nvPr/>
        </p:nvSpPr>
        <p:spPr bwMode="auto">
          <a:xfrm>
            <a:off x="2438400" y="3200400"/>
            <a:ext cx="3613150" cy="1006475"/>
          </a:xfrm>
          <a:prstGeom prst="rect">
            <a:avLst/>
          </a:prstGeom>
          <a:noFill/>
          <a:ln w="9525">
            <a:noFill/>
            <a:miter lim="800000"/>
            <a:headEnd/>
            <a:tailEnd/>
          </a:ln>
          <a:effectLst/>
        </p:spPr>
        <p:txBody>
          <a:bodyPr wrap="none">
            <a:spAutoFit/>
          </a:bodyPr>
          <a:lstStyle/>
          <a:p>
            <a:r>
              <a:rPr lang="en-US" sz="6000">
                <a:solidFill>
                  <a:schemeClr val="tx1"/>
                </a:solidFill>
              </a:rPr>
              <a:t>93,000,000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800100"/>
            <a:ext cx="7772400" cy="762000"/>
          </a:xfrm>
        </p:spPr>
        <p:txBody>
          <a:bodyPr/>
          <a:lstStyle/>
          <a:p>
            <a:r>
              <a:rPr lang="en-US"/>
              <a:t>Step 1</a:t>
            </a:r>
          </a:p>
        </p:txBody>
      </p:sp>
      <p:sp>
        <p:nvSpPr>
          <p:cNvPr id="5123" name="Rectangle 3"/>
          <p:cNvSpPr>
            <a:spLocks noGrp="1" noChangeArrowheads="1"/>
          </p:cNvSpPr>
          <p:nvPr>
            <p:ph type="body" idx="1"/>
          </p:nvPr>
        </p:nvSpPr>
        <p:spPr>
          <a:xfrm>
            <a:off x="685800" y="1981200"/>
            <a:ext cx="7772400" cy="1905000"/>
          </a:xfrm>
        </p:spPr>
        <p:txBody>
          <a:bodyPr/>
          <a:lstStyle/>
          <a:p>
            <a:r>
              <a:rPr lang="en-US"/>
              <a:t>Move decimal left</a:t>
            </a:r>
          </a:p>
          <a:p>
            <a:r>
              <a:rPr lang="en-US"/>
              <a:t>Leave only one number in front of decimal</a:t>
            </a:r>
          </a:p>
        </p:txBody>
      </p:sp>
      <p:sp>
        <p:nvSpPr>
          <p:cNvPr id="5124" name="WordArt 4"/>
          <p:cNvSpPr>
            <a:spLocks noChangeArrowheads="1" noChangeShapeType="1" noTextEdit="1"/>
          </p:cNvSpPr>
          <p:nvPr/>
        </p:nvSpPr>
        <p:spPr bwMode="auto">
          <a:xfrm>
            <a:off x="457200" y="4572000"/>
            <a:ext cx="7696200" cy="5619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outerShdw>
                </a:effectLst>
                <a:latin typeface="Arial Black"/>
              </a:rPr>
              <a:t>93,000,000 = 9.3000000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r>
              <a:rPr lang="en-US"/>
              <a:t>Step 2</a:t>
            </a:r>
          </a:p>
        </p:txBody>
      </p:sp>
      <p:sp>
        <p:nvSpPr>
          <p:cNvPr id="7171" name="Rectangle 3"/>
          <p:cNvSpPr>
            <a:spLocks noGrp="1" noChangeArrowheads="1"/>
          </p:cNvSpPr>
          <p:nvPr>
            <p:ph type="body" idx="1"/>
          </p:nvPr>
        </p:nvSpPr>
        <p:spPr>
          <a:xfrm>
            <a:off x="685800" y="1905000"/>
            <a:ext cx="7772400" cy="1066800"/>
          </a:xfrm>
        </p:spPr>
        <p:txBody>
          <a:bodyPr/>
          <a:lstStyle/>
          <a:p>
            <a:r>
              <a:rPr lang="en-US"/>
              <a:t>Write number without zeros</a:t>
            </a:r>
          </a:p>
          <a:p>
            <a:pPr>
              <a:buFontTx/>
              <a:buNone/>
            </a:pPr>
            <a:endParaRPr lang="en-US"/>
          </a:p>
        </p:txBody>
      </p:sp>
      <p:sp>
        <p:nvSpPr>
          <p:cNvPr id="7172" name="WordArt 4"/>
          <p:cNvSpPr>
            <a:spLocks noChangeArrowheads="1" noChangeShapeType="1" noTextEdit="1"/>
          </p:cNvSpPr>
          <p:nvPr/>
        </p:nvSpPr>
        <p:spPr bwMode="auto">
          <a:xfrm>
            <a:off x="457200" y="3733800"/>
            <a:ext cx="6934200" cy="704850"/>
          </a:xfrm>
          <a:prstGeom prst="rect">
            <a:avLst/>
          </a:prstGeom>
        </p:spPr>
        <p:txBody>
          <a:bodyPr wrap="none" fromWordArt="1">
            <a:prstTxWarp prst="textPlain">
              <a:avLst>
                <a:gd name="adj" fmla="val 50000"/>
              </a:avLst>
            </a:prstTxWarp>
          </a:bodyPr>
          <a:lstStyle/>
          <a:p>
            <a:pPr algn="ctr"/>
            <a:r>
              <a:rPr lang="en-US" sz="3600" i="1" kern="10">
                <a:ln w="9525">
                  <a:solidFill>
                    <a:schemeClr val="tx1"/>
                  </a:solidFill>
                  <a:round/>
                  <a:headEnd/>
                  <a:tailEnd/>
                </a:ln>
                <a:solidFill>
                  <a:srgbClr val="99CCFF"/>
                </a:solidFill>
                <a:effectLst>
                  <a:outerShdw dist="35921" dir="2700000" algn="ctr" rotWithShape="0">
                    <a:srgbClr val="808080"/>
                  </a:outerShdw>
                </a:effectLst>
                <a:latin typeface="Arial Black"/>
              </a:rPr>
              <a:t>93,000,000 = 9.3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r>
              <a:rPr lang="en-US"/>
              <a:t>Step 3</a:t>
            </a:r>
          </a:p>
        </p:txBody>
      </p:sp>
      <p:sp>
        <p:nvSpPr>
          <p:cNvPr id="9219" name="Rectangle 3"/>
          <p:cNvSpPr>
            <a:spLocks noGrp="1" noChangeArrowheads="1"/>
          </p:cNvSpPr>
          <p:nvPr>
            <p:ph type="body" idx="1"/>
          </p:nvPr>
        </p:nvSpPr>
        <p:spPr>
          <a:xfrm>
            <a:off x="685800" y="1981200"/>
            <a:ext cx="7772400" cy="1752600"/>
          </a:xfrm>
        </p:spPr>
        <p:txBody>
          <a:bodyPr/>
          <a:lstStyle/>
          <a:p>
            <a:r>
              <a:rPr lang="en-US"/>
              <a:t>Count how many places you moved decimal</a:t>
            </a:r>
          </a:p>
          <a:p>
            <a:r>
              <a:rPr lang="en-US"/>
              <a:t>Make that your power of ten</a:t>
            </a:r>
          </a:p>
        </p:txBody>
      </p:sp>
      <p:grpSp>
        <p:nvGrpSpPr>
          <p:cNvPr id="2" name="Group 6"/>
          <p:cNvGrpSpPr>
            <a:grpSpLocks/>
          </p:cNvGrpSpPr>
          <p:nvPr/>
        </p:nvGrpSpPr>
        <p:grpSpPr bwMode="auto">
          <a:xfrm>
            <a:off x="685800" y="4267200"/>
            <a:ext cx="6477000" cy="942975"/>
            <a:chOff x="240" y="2640"/>
            <a:chExt cx="3600" cy="594"/>
          </a:xfrm>
        </p:grpSpPr>
        <p:sp>
          <p:nvSpPr>
            <p:cNvPr id="9220" name="WordArt 4"/>
            <p:cNvSpPr>
              <a:spLocks noChangeArrowheads="1" noChangeShapeType="1" noTextEdit="1"/>
            </p:cNvSpPr>
            <p:nvPr/>
          </p:nvSpPr>
          <p:spPr bwMode="auto">
            <a:xfrm>
              <a:off x="240" y="2832"/>
              <a:ext cx="3360" cy="402"/>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effectLst>
                    <a:outerShdw dist="35921" dir="2700000" algn="ctr" rotWithShape="0">
                      <a:srgbClr val="808080"/>
                    </a:outerShdw>
                  </a:effectLst>
                  <a:latin typeface="Arial Black"/>
                </a:rPr>
                <a:t>93,000,000 = 9.3 x 10</a:t>
              </a:r>
            </a:p>
          </p:txBody>
        </p:sp>
        <p:sp>
          <p:nvSpPr>
            <p:cNvPr id="9221" name="WordArt 5"/>
            <p:cNvSpPr>
              <a:spLocks noChangeArrowheads="1" noChangeShapeType="1" noTextEdit="1"/>
            </p:cNvSpPr>
            <p:nvPr/>
          </p:nvSpPr>
          <p:spPr bwMode="auto">
            <a:xfrm>
              <a:off x="3648" y="2640"/>
              <a:ext cx="192" cy="25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effectLst>
                    <a:outerShdw dist="35921" dir="2700000" algn="ctr" rotWithShape="0">
                      <a:srgbClr val="808080"/>
                    </a:outerShdw>
                  </a:effectLst>
                  <a:latin typeface="Arial Black"/>
                </a:rPr>
                <a:t>7</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pt03template">
  <a:themeElements>
    <a:clrScheme name="template 5">
      <a:dk1>
        <a:srgbClr val="111111"/>
      </a:dk1>
      <a:lt1>
        <a:srgbClr val="FFFFFF"/>
      </a:lt1>
      <a:dk2>
        <a:srgbClr val="000000"/>
      </a:dk2>
      <a:lt2>
        <a:srgbClr val="FF9900"/>
      </a:lt2>
      <a:accent1>
        <a:srgbClr val="996633"/>
      </a:accent1>
      <a:accent2>
        <a:srgbClr val="800000"/>
      </a:accent2>
      <a:accent3>
        <a:srgbClr val="FFFFFF"/>
      </a:accent3>
      <a:accent4>
        <a:srgbClr val="0D0D0D"/>
      </a:accent4>
      <a:accent5>
        <a:srgbClr val="CAB8AD"/>
      </a:accent5>
      <a:accent6>
        <a:srgbClr val="730000"/>
      </a:accent6>
      <a:hlink>
        <a:srgbClr val="006600"/>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996633"/>
        </a:lt2>
        <a:accent1>
          <a:srgbClr val="FFFF99"/>
        </a:accent1>
        <a:accent2>
          <a:srgbClr val="FF0000"/>
        </a:accent2>
        <a:accent3>
          <a:srgbClr val="FFFFFF"/>
        </a:accent3>
        <a:accent4>
          <a:srgbClr val="0D0D0D"/>
        </a:accent4>
        <a:accent5>
          <a:srgbClr val="FFFFCA"/>
        </a:accent5>
        <a:accent6>
          <a:srgbClr val="E70000"/>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111111"/>
        </a:dk1>
        <a:lt1>
          <a:srgbClr val="FFFFFF"/>
        </a:lt1>
        <a:dk2>
          <a:srgbClr val="000000"/>
        </a:dk2>
        <a:lt2>
          <a:srgbClr val="CC9900"/>
        </a:lt2>
        <a:accent1>
          <a:srgbClr val="FFCC66"/>
        </a:accent1>
        <a:accent2>
          <a:srgbClr val="800000"/>
        </a:accent2>
        <a:accent3>
          <a:srgbClr val="FFFFFF"/>
        </a:accent3>
        <a:accent4>
          <a:srgbClr val="0D0D0D"/>
        </a:accent4>
        <a:accent5>
          <a:srgbClr val="FFE2B8"/>
        </a:accent5>
        <a:accent6>
          <a:srgbClr val="7300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CC0000"/>
        </a:lt2>
        <a:accent1>
          <a:srgbClr val="FF6699"/>
        </a:accent1>
        <a:accent2>
          <a:srgbClr val="800000"/>
        </a:accent2>
        <a:accent3>
          <a:srgbClr val="FFFFFF"/>
        </a:accent3>
        <a:accent4>
          <a:srgbClr val="0D0D0D"/>
        </a:accent4>
        <a:accent5>
          <a:srgbClr val="FFB8CA"/>
        </a:accent5>
        <a:accent6>
          <a:srgbClr val="730000"/>
        </a:accent6>
        <a:hlink>
          <a:srgbClr val="CC3399"/>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111111"/>
        </a:dk1>
        <a:lt1>
          <a:srgbClr val="FFFFFF"/>
        </a:lt1>
        <a:dk2>
          <a:srgbClr val="000000"/>
        </a:dk2>
        <a:lt2>
          <a:srgbClr val="FF9900"/>
        </a:lt2>
        <a:accent1>
          <a:srgbClr val="996633"/>
        </a:accent1>
        <a:accent2>
          <a:srgbClr val="800000"/>
        </a:accent2>
        <a:accent3>
          <a:srgbClr val="FFFFFF"/>
        </a:accent3>
        <a:accent4>
          <a:srgbClr val="0D0D0D"/>
        </a:accent4>
        <a:accent5>
          <a:srgbClr val="CAB8AD"/>
        </a:accent5>
        <a:accent6>
          <a:srgbClr val="730000"/>
        </a:accent6>
        <a:hlink>
          <a:srgbClr val="00660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pt03template</Template>
  <TotalTime>2108</TotalTime>
  <Words>582</Words>
  <Application>Microsoft Office PowerPoint</Application>
  <PresentationFormat>On-screen Show (4:3)</PresentationFormat>
  <Paragraphs>141</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pt03template</vt:lpstr>
      <vt:lpstr>Equation</vt:lpstr>
      <vt:lpstr>Scientific Measurements</vt:lpstr>
      <vt:lpstr>Slide 2</vt:lpstr>
      <vt:lpstr>Scientific Measurements</vt:lpstr>
      <vt:lpstr>Scientific Measurements</vt:lpstr>
      <vt:lpstr>Scientific Notation</vt:lpstr>
      <vt:lpstr>The Distance From the Sun to the Earth</vt:lpstr>
      <vt:lpstr>Step 1</vt:lpstr>
      <vt:lpstr>Step 2</vt:lpstr>
      <vt:lpstr>Step 3</vt:lpstr>
      <vt:lpstr>Slide 10</vt:lpstr>
      <vt:lpstr>Slide 11</vt:lpstr>
      <vt:lpstr>Practice Problem</vt:lpstr>
      <vt:lpstr>More Practice Problems</vt:lpstr>
      <vt:lpstr>Complete Practice Problems</vt:lpstr>
      <vt:lpstr>Scientific Notation to Standard Form</vt:lpstr>
      <vt:lpstr>Write in Standard Form</vt:lpstr>
      <vt:lpstr>Scientific Measurements</vt:lpstr>
      <vt:lpstr>Scientific Measurements</vt:lpstr>
      <vt:lpstr>Scientific Measurements</vt:lpstr>
      <vt:lpstr>Solving for Variables</vt:lpstr>
      <vt:lpstr>Solving for Variables</vt:lpstr>
      <vt:lpstr>Solving for Variables</vt:lpstr>
      <vt:lpstr>Slide 23</vt:lpstr>
    </vt:vector>
  </TitlesOfParts>
  <Company>Fort Worth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Measurements</dc:title>
  <dc:creator>Elizabeth.Mcwilliams</dc:creator>
  <cp:lastModifiedBy>Elizabeth.Mcwilliams</cp:lastModifiedBy>
  <cp:revision>8</cp:revision>
  <dcterms:created xsi:type="dcterms:W3CDTF">2010-06-06T02:54:23Z</dcterms:created>
  <dcterms:modified xsi:type="dcterms:W3CDTF">2010-06-10T21:13:05Z</dcterms:modified>
</cp:coreProperties>
</file>