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501DB6-44F3-4540-9D17-66B7665227B3}" type="datetimeFigureOut">
              <a:rPr lang="en-US" smtClean="0"/>
              <a:pPr/>
              <a:t>9/16/2010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D4CB1A2-1BBF-4F17-8E3C-1FD024312A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501DB6-44F3-4540-9D17-66B7665227B3}"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CB1A2-1BBF-4F17-8E3C-1FD024312A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501DB6-44F3-4540-9D17-66B7665227B3}"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CB1A2-1BBF-4F17-8E3C-1FD024312A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501DB6-44F3-4540-9D17-66B7665227B3}"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CB1A2-1BBF-4F17-8E3C-1FD024312A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501DB6-44F3-4540-9D17-66B7665227B3}" type="datetimeFigureOut">
              <a:rPr lang="en-US" smtClean="0"/>
              <a:pPr/>
              <a:t>9/16/2010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CB1A2-1BBF-4F17-8E3C-1FD024312A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501DB6-44F3-4540-9D17-66B7665227B3}"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CB1A2-1BBF-4F17-8E3C-1FD024312A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501DB6-44F3-4540-9D17-66B7665227B3}" type="datetimeFigureOut">
              <a:rPr lang="en-US" smtClean="0"/>
              <a:pPr/>
              <a:t>9/16/2010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4CB1A2-1BBF-4F17-8E3C-1FD024312A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501DB6-44F3-4540-9D17-66B7665227B3}" type="datetimeFigureOut">
              <a:rPr lang="en-US" smtClean="0"/>
              <a:pPr/>
              <a:t>9/16/2010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4CB1A2-1BBF-4F17-8E3C-1FD024312A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01DB6-44F3-4540-9D17-66B7665227B3}" type="datetimeFigureOut">
              <a:rPr lang="en-US" smtClean="0"/>
              <a:pPr/>
              <a:t>9/16/2010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4CB1A2-1BBF-4F17-8E3C-1FD024312A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501DB6-44F3-4540-9D17-66B7665227B3}"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CB1A2-1BBF-4F17-8E3C-1FD024312A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501DB6-44F3-4540-9D17-66B7665227B3}" type="datetimeFigureOut">
              <a:rPr lang="en-US" smtClean="0"/>
              <a:pPr/>
              <a:t>9/16/2010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D4CB1A2-1BBF-4F17-8E3C-1FD024312AA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501DB6-44F3-4540-9D17-66B7665227B3}" type="datetimeFigureOut">
              <a:rPr lang="en-US" smtClean="0"/>
              <a:pPr/>
              <a:t>9/16/2010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4CB1A2-1BBF-4F17-8E3C-1FD024312AA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SIGNIFICANT FIGURES&amp; SCIENTIFIC NOTATION </a:t>
            </a:r>
            <a:endParaRPr lang="en-US" dirty="0"/>
          </a:p>
        </p:txBody>
      </p:sp>
      <p:sp>
        <p:nvSpPr>
          <p:cNvPr id="3" name="Subtitle 2"/>
          <p:cNvSpPr>
            <a:spLocks noGrp="1"/>
          </p:cNvSpPr>
          <p:nvPr>
            <p:ph type="subTitle" idx="1"/>
          </p:nvPr>
        </p:nvSpPr>
        <p:spPr/>
        <p:txBody>
          <a:bodyPr/>
          <a:lstStyle/>
          <a:p>
            <a:r>
              <a:rPr lang="en-US" smtClean="0"/>
              <a:t>Sig Figs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buNone/>
            </a:pPr>
            <a:r>
              <a:rPr lang="en-US" sz="4300" dirty="0" smtClean="0"/>
              <a:t>Rules for </a:t>
            </a:r>
            <a:r>
              <a:rPr lang="en-US" sz="4300" smtClean="0"/>
              <a:t>Sig Figs</a:t>
            </a:r>
            <a:endParaRPr lang="en-US" sz="4300" dirty="0" smtClean="0"/>
          </a:p>
          <a:p>
            <a:pPr>
              <a:buNone/>
            </a:pPr>
            <a:endParaRPr lang="en-US" dirty="0" smtClean="0"/>
          </a:p>
          <a:p>
            <a:pPr marL="514350" indent="-514350">
              <a:buAutoNum type="arabicPeriod"/>
            </a:pPr>
            <a:r>
              <a:rPr lang="en-US" dirty="0" smtClean="0"/>
              <a:t>Rule:  All non-zero digits are significant.</a:t>
            </a:r>
            <a:br>
              <a:rPr lang="en-US" dirty="0" smtClean="0"/>
            </a:br>
            <a:r>
              <a:rPr lang="en-US" dirty="0" smtClean="0"/>
              <a:t>12.83 cm  [4]       16935 g  [5]</a:t>
            </a:r>
          </a:p>
          <a:p>
            <a:pPr marL="514350" indent="-514350">
              <a:buNone/>
            </a:pPr>
            <a:r>
              <a:rPr lang="en-US" dirty="0" smtClean="0"/>
              <a:t>	</a:t>
            </a:r>
          </a:p>
          <a:p>
            <a:pPr marL="514350" indent="-514350">
              <a:buNone/>
            </a:pPr>
            <a:r>
              <a:rPr lang="en-US" dirty="0" smtClean="0"/>
              <a:t>	</a:t>
            </a:r>
            <a:r>
              <a:rPr lang="en-US" dirty="0" smtClean="0">
                <a:solidFill>
                  <a:srgbClr val="C00000"/>
                </a:solidFill>
              </a:rPr>
              <a:t>223.1 m [ ]		1885L [ ]</a:t>
            </a:r>
          </a:p>
          <a:p>
            <a:pPr marL="514350" indent="-514350">
              <a:buAutoNum type="arabicPeriod"/>
            </a:pPr>
            <a:endParaRPr lang="en-US" dirty="0" smtClean="0"/>
          </a:p>
          <a:p>
            <a:pPr marL="514350" indent="-514350">
              <a:buNone/>
            </a:pPr>
            <a:endParaRPr lang="en-US" dirty="0" smtClean="0"/>
          </a:p>
          <a:p>
            <a:pPr marL="514350" indent="-514350">
              <a:buAutoNum type="arabicPeriod" startAt="2"/>
            </a:pPr>
            <a:r>
              <a:rPr lang="en-US" dirty="0" smtClean="0"/>
              <a:t>Rule:  Zeros between other significant figures are significant.</a:t>
            </a:r>
            <a:br>
              <a:rPr lang="en-US" dirty="0" smtClean="0"/>
            </a:br>
            <a:r>
              <a:rPr lang="en-US" dirty="0" smtClean="0"/>
              <a:t>12 038 cm   [5]     169.04 g   [5]    </a:t>
            </a:r>
          </a:p>
          <a:p>
            <a:pPr marL="514350" indent="-514350">
              <a:buNone/>
            </a:pPr>
            <a:endParaRPr lang="en-US" dirty="0" smtClean="0"/>
          </a:p>
          <a:p>
            <a:pPr marL="514350" indent="-514350">
              <a:buNone/>
            </a:pPr>
            <a:r>
              <a:rPr lang="en-US" dirty="0" smtClean="0"/>
              <a:t>	</a:t>
            </a:r>
            <a:r>
              <a:rPr lang="en-US" dirty="0" smtClean="0">
                <a:solidFill>
                  <a:srgbClr val="C00000"/>
                </a:solidFill>
              </a:rPr>
              <a:t>70 304 g   [?]      395.01 kg   [?]</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97346"/>
            <a:ext cx="8458200" cy="5416868"/>
          </a:xfrm>
          <a:prstGeom prst="rect">
            <a:avLst/>
          </a:prstGeom>
        </p:spPr>
        <p:txBody>
          <a:bodyPr wrap="square">
            <a:spAutoFit/>
          </a:bodyPr>
          <a:lstStyle/>
          <a:p>
            <a:pPr>
              <a:buNone/>
            </a:pPr>
            <a:endParaRPr lang="en-US" dirty="0" smtClean="0"/>
          </a:p>
          <a:p>
            <a:pPr>
              <a:buNone/>
            </a:pPr>
            <a:r>
              <a:rPr lang="en-US" sz="4000" dirty="0" smtClean="0"/>
              <a:t>RULES  cont.</a:t>
            </a:r>
            <a:endParaRPr lang="en-US" sz="4000" dirty="0"/>
          </a:p>
          <a:p>
            <a:pPr marL="457200" indent="-457200">
              <a:buAutoNum type="arabicPeriod" startAt="3"/>
            </a:pPr>
            <a:r>
              <a:rPr lang="en-US" sz="2400" dirty="0" smtClean="0"/>
              <a:t>Zeros to the right of a decimal point and to the right of a number are significant</a:t>
            </a:r>
          </a:p>
          <a:p>
            <a:pPr marL="457200" indent="-457200"/>
            <a:r>
              <a:rPr lang="en-US" sz="2400" dirty="0" smtClean="0"/>
              <a:t/>
            </a:r>
            <a:br>
              <a:rPr lang="en-US" sz="2400" dirty="0" smtClean="0"/>
            </a:br>
            <a:r>
              <a:rPr lang="en-US" sz="2400" dirty="0" smtClean="0"/>
              <a:t>12.380 cm  [5]    169.00 m  [5]   3.010 </a:t>
            </a:r>
            <a:r>
              <a:rPr lang="en-US" sz="2400" dirty="0" err="1" smtClean="0"/>
              <a:t>mL</a:t>
            </a:r>
            <a:r>
              <a:rPr lang="en-US" sz="2400" dirty="0" smtClean="0"/>
              <a:t>  [4]  </a:t>
            </a:r>
          </a:p>
          <a:p>
            <a:pPr marL="457200" indent="-457200"/>
            <a:r>
              <a:rPr lang="en-US" sz="2400" dirty="0"/>
              <a:t>	</a:t>
            </a:r>
            <a:endParaRPr lang="en-US" sz="2400" dirty="0" smtClean="0"/>
          </a:p>
          <a:p>
            <a:pPr marL="457200" indent="-457200"/>
            <a:r>
              <a:rPr lang="en-US" sz="2400" dirty="0">
                <a:solidFill>
                  <a:srgbClr val="C00000"/>
                </a:solidFill>
              </a:rPr>
              <a:t>	</a:t>
            </a:r>
            <a:r>
              <a:rPr lang="en-US" sz="2400" dirty="0" smtClean="0">
                <a:solidFill>
                  <a:srgbClr val="C00000"/>
                </a:solidFill>
              </a:rPr>
              <a:t>  1.30 kg  [? ]   1691.100 cm  [? ]</a:t>
            </a:r>
          </a:p>
          <a:p>
            <a:pPr marL="457200" indent="-457200"/>
            <a:endParaRPr lang="en-US" sz="2400" dirty="0" smtClean="0">
              <a:solidFill>
                <a:srgbClr val="C00000"/>
              </a:solidFill>
            </a:endParaRPr>
          </a:p>
          <a:p>
            <a:pPr marL="457200" indent="-457200">
              <a:buAutoNum type="arabicPeriod" startAt="4"/>
            </a:pPr>
            <a:r>
              <a:rPr lang="en-US" sz="2400" dirty="0" smtClean="0"/>
              <a:t>A zero standing alone to the left of a decimal point is not significant.</a:t>
            </a:r>
            <a:br>
              <a:rPr lang="en-US" sz="2400" dirty="0" smtClean="0"/>
            </a:br>
            <a:r>
              <a:rPr lang="en-US" sz="2400" dirty="0" smtClean="0"/>
              <a:t>0.421 g  [3]    </a:t>
            </a:r>
          </a:p>
          <a:p>
            <a:pPr marL="457200" indent="-457200">
              <a:buAutoNum type="arabicPeriod" startAt="4"/>
            </a:pPr>
            <a:endParaRPr lang="en-US" sz="2400" dirty="0"/>
          </a:p>
          <a:p>
            <a:pPr marL="457200" indent="-457200"/>
            <a:r>
              <a:rPr lang="en-US" sz="2400" dirty="0" smtClean="0"/>
              <a:t>	</a:t>
            </a:r>
            <a:r>
              <a:rPr lang="en-US" sz="2400" dirty="0" smtClean="0">
                <a:solidFill>
                  <a:srgbClr val="C00000"/>
                </a:solidFill>
              </a:rPr>
              <a:t>0.5 m  [?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458200" cy="6247864"/>
          </a:xfrm>
          <a:prstGeom prst="rect">
            <a:avLst/>
          </a:prstGeom>
        </p:spPr>
        <p:txBody>
          <a:bodyPr wrap="square">
            <a:spAutoFit/>
          </a:bodyPr>
          <a:lstStyle/>
          <a:p>
            <a:r>
              <a:rPr lang="en-US" sz="4000" dirty="0" smtClean="0"/>
              <a:t>RULES  cont.</a:t>
            </a:r>
          </a:p>
          <a:p>
            <a:pPr marL="342900" indent="-342900">
              <a:buAutoNum type="arabicPeriod" startAt="5"/>
            </a:pPr>
            <a:r>
              <a:rPr lang="en-US" sz="2400" dirty="0" smtClean="0"/>
              <a:t>Zeros to the right of the decimal and to the left of a number are not significant.</a:t>
            </a:r>
            <a:br>
              <a:rPr lang="en-US" sz="2400" dirty="0" smtClean="0"/>
            </a:br>
            <a:r>
              <a:rPr lang="en-US" sz="2400" dirty="0" smtClean="0"/>
              <a:t>0.000 421 mg  [3]     0.001 80 cm  [3]   </a:t>
            </a:r>
          </a:p>
          <a:p>
            <a:pPr marL="342900" indent="-342900">
              <a:buAutoNum type="arabicPeriod" startAt="5"/>
            </a:pPr>
            <a:endParaRPr lang="en-US" sz="2400" dirty="0"/>
          </a:p>
          <a:p>
            <a:pPr marL="342900" indent="-342900"/>
            <a:r>
              <a:rPr lang="en-US" sz="2400" dirty="0" smtClean="0"/>
              <a:t>	  </a:t>
            </a:r>
            <a:r>
              <a:rPr lang="en-US" sz="2400" dirty="0" smtClean="0">
                <a:solidFill>
                  <a:srgbClr val="C00000"/>
                </a:solidFill>
              </a:rPr>
              <a:t>0.010 kg  [ ?]     0.01010 m  [?]</a:t>
            </a:r>
          </a:p>
          <a:p>
            <a:pPr marL="342900" indent="-342900"/>
            <a:endParaRPr lang="en-US" sz="2400" dirty="0" smtClean="0">
              <a:solidFill>
                <a:srgbClr val="C00000"/>
              </a:solidFill>
            </a:endParaRPr>
          </a:p>
          <a:p>
            <a:pPr marL="342900" indent="-342900">
              <a:buAutoNum type="arabicPeriod" startAt="6"/>
            </a:pPr>
            <a:r>
              <a:rPr lang="en-US" sz="2400" dirty="0" smtClean="0"/>
              <a:t>Zeros to the right of the last number but left of the decimal point may or may not be significant.  This information is known only to the person that made the measurement.  Use scientific notation when in doubt.  The use of a bar over the last significant zero is acceptable as well as using the decimal point to indicate that all digits to its left are significant.</a:t>
            </a:r>
            <a:br>
              <a:rPr lang="en-US" sz="2400" dirty="0" smtClean="0"/>
            </a:br>
            <a:r>
              <a:rPr lang="en-US" sz="2400" dirty="0" smtClean="0"/>
              <a:t>4000. g   [4]    3400 kg   [2]   </a:t>
            </a:r>
          </a:p>
          <a:p>
            <a:pPr marL="342900" indent="-342900">
              <a:buAutoNum type="arabicPeriod" startAt="6"/>
            </a:pPr>
            <a:endParaRPr lang="en-US" sz="2400" dirty="0"/>
          </a:p>
          <a:p>
            <a:pPr marL="342900" indent="-342900"/>
            <a:r>
              <a:rPr lang="en-US" sz="2400" dirty="0" smtClean="0"/>
              <a:t>	</a:t>
            </a:r>
            <a:r>
              <a:rPr lang="en-US" sz="2400" dirty="0" smtClean="0">
                <a:solidFill>
                  <a:srgbClr val="C00000"/>
                </a:solidFill>
              </a:rPr>
              <a:t>  69 700. </a:t>
            </a:r>
            <a:r>
              <a:rPr lang="en-US" sz="2400" dirty="0" err="1" smtClean="0">
                <a:solidFill>
                  <a:srgbClr val="C00000"/>
                </a:solidFill>
              </a:rPr>
              <a:t>mL</a:t>
            </a:r>
            <a:r>
              <a:rPr lang="en-US" sz="2400" dirty="0" smtClean="0">
                <a:solidFill>
                  <a:srgbClr val="C00000"/>
                </a:solidFill>
              </a:rPr>
              <a:t>   [ ? ]     4.50  2E g   [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TotalTime>
  <Words>54</Words>
  <Application>Microsoft Office PowerPoint</Application>
  <PresentationFormat>On-screen Show (4:3)</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Flow</vt:lpstr>
      <vt:lpstr>SIGNIFICANT FIGURES&amp; SCIENTIFIC NOTATION </vt:lpstr>
      <vt:lpstr>Slide 2</vt:lpstr>
      <vt:lpstr>Slide 3</vt:lpstr>
      <vt:lpstr>Slide 4</vt:lpstr>
    </vt:vector>
  </TitlesOfParts>
  <Company>Fort Worth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SIGNIFICANT FIGURES&amp; SCIENTIFIC NOTATION </dc:title>
  <dc:creator>ROSE.IRUNGU</dc:creator>
  <cp:lastModifiedBy>Donald.Early</cp:lastModifiedBy>
  <cp:revision>4</cp:revision>
  <dcterms:created xsi:type="dcterms:W3CDTF">2010-09-15T12:58:33Z</dcterms:created>
  <dcterms:modified xsi:type="dcterms:W3CDTF">2010-09-16T13:43:36Z</dcterms:modified>
</cp:coreProperties>
</file>