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707E-9401-436C-95C7-27AAEAD37FE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0346-ACB5-4BB4-81A8-A81395A6A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>
          <a:xfrm>
            <a:off x="381000" y="1447800"/>
            <a:ext cx="8305800" cy="2895600"/>
          </a:xfrm>
          <a:ln/>
        </p:spPr>
        <p:txBody>
          <a:bodyPr rIns="132080">
            <a:normAutofit fontScale="92500" lnSpcReduction="20000"/>
          </a:bodyPr>
          <a:lstStyle/>
          <a:p>
            <a:pPr marL="587375"/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Soil is important because it</a:t>
            </a:r>
          </a:p>
          <a:p>
            <a:pPr marL="1173163" lvl="2"/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Is a medium for plant growth</a:t>
            </a:r>
          </a:p>
          <a:p>
            <a:pPr marL="1173163" lvl="2"/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Serves as a filter for water</a:t>
            </a:r>
          </a:p>
          <a:p>
            <a:pPr marL="1173163" lvl="2"/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A habitat for living organisms</a:t>
            </a:r>
          </a:p>
          <a:p>
            <a:pPr marL="1173163" lvl="2"/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Serves as a filter for pollutants</a:t>
            </a:r>
          </a:p>
          <a:p>
            <a:pPr marL="1173163" lvl="2">
              <a:buFont typeface="Wingdings" pitchFamily="2" charset="2"/>
              <a:buNone/>
            </a:pPr>
            <a:endParaRPr lang="en-US" sz="40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462" name="Text Box 6"/>
          <p:cNvSpPr txBox="1">
            <a:spLocks/>
          </p:cNvSpPr>
          <p:nvPr/>
        </p:nvSpPr>
        <p:spPr bwMode="auto">
          <a:xfrm>
            <a:off x="990600" y="30480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Soil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0D9F-6FA6-4F4A-A2FC-86EAA6802381}" type="slidenum">
              <a:rPr lang="en-US"/>
              <a:pPr/>
              <a:t>10</a:t>
            </a:fld>
            <a:endParaRPr lang="en-US"/>
          </a:p>
        </p:txBody>
      </p:sp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ln/>
        </p:spPr>
        <p:txBody>
          <a:bodyPr rIns="132080"/>
          <a:lstStyle/>
          <a:p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Biological Properties of Soil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xfrm>
            <a:off x="533400" y="533400"/>
            <a:ext cx="8610600" cy="2971800"/>
          </a:xfrm>
          <a:ln/>
        </p:spPr>
        <p:txBody>
          <a:bodyPr rIns="132080"/>
          <a:lstStyle/>
          <a:p>
            <a:pPr marL="587375"/>
            <a:endParaRPr lang="en-US" sz="3600">
              <a:solidFill>
                <a:schemeClr val="bg1"/>
              </a:solidFill>
              <a:latin typeface="Book Antiqua" pitchFamily="18" charset="0"/>
            </a:endParaRPr>
          </a:p>
          <a:p>
            <a:pPr marL="587375"/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Many organisms are found in the soil including fungi, bacteria, protozoans, rodents and earthworms.</a:t>
            </a:r>
            <a:r>
              <a:rPr lang="en-US"/>
              <a:t> 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202613" y="6591300"/>
            <a:ext cx="204787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ACD6DC5C-1BF0-4E60-BC40-41A699BF53B4}" type="slidenum">
              <a:rPr lang="en-US" sz="1200">
                <a:solidFill>
                  <a:srgbClr val="BCBCBC"/>
                </a:solidFill>
              </a:rPr>
              <a:pPr algn="ctr"/>
              <a:t>10</a:t>
            </a:fld>
            <a:endParaRPr lang="en-US" sz="1200">
              <a:solidFill>
                <a:srgbClr val="BCBCBC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3125788" cy="3733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3C46-8C86-451D-B3AE-DCD506E62053}" type="slidenum">
              <a:rPr lang="en-US"/>
              <a:pPr/>
              <a:t>2</a:t>
            </a:fld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865813" cy="6296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xfrm>
            <a:off x="0" y="914400"/>
            <a:ext cx="8991600" cy="5334000"/>
          </a:xfrm>
          <a:ln/>
        </p:spPr>
        <p:txBody>
          <a:bodyPr rIns="132080">
            <a:normAutofit fontScale="92500" lnSpcReduction="10000"/>
          </a:bodyPr>
          <a:lstStyle/>
          <a:p>
            <a:pPr marL="587375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Factors that determine the formation of soil:</a:t>
            </a:r>
          </a:p>
          <a:p>
            <a:pPr marL="1173163" lvl="2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Parent material- what the soil is made from influences soil formation</a:t>
            </a:r>
          </a:p>
          <a:p>
            <a:pPr marL="1173163" lvl="2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Climate- what type of climate influences soil formation</a:t>
            </a:r>
          </a:p>
          <a:p>
            <a:pPr marL="1173163" lvl="2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Topography-  the surface and slope can influence soil formation</a:t>
            </a:r>
          </a:p>
          <a:p>
            <a:pPr marL="1173163" lvl="2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Organisms- plants and animals can have an effect on soil formation</a:t>
            </a:r>
          </a:p>
          <a:p>
            <a:pPr marL="1173163" lvl="2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Time- the amount of time a soil has spent developing can determine soil properties. </a:t>
            </a:r>
          </a:p>
        </p:txBody>
      </p:sp>
      <p:sp>
        <p:nvSpPr>
          <p:cNvPr id="20484" name="Text Box 4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Formation of Soil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>
          <a:xfrm>
            <a:off x="533400" y="990600"/>
            <a:ext cx="8305800" cy="1600200"/>
          </a:xfrm>
          <a:ln/>
        </p:spPr>
        <p:txBody>
          <a:bodyPr rIns="132080"/>
          <a:lstStyle/>
          <a:p>
            <a:pPr marL="587375"/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Parent Material- the rock material from which soil is derived.</a:t>
            </a:r>
          </a:p>
          <a:p>
            <a:pPr marL="587375">
              <a:buFont typeface="Wingdings 2" pitchFamily="18" charset="2"/>
              <a:buNone/>
            </a:pPr>
            <a:endParaRPr lang="en-US" sz="3600">
              <a:solidFill>
                <a:schemeClr val="bg1"/>
              </a:solidFill>
              <a:latin typeface="Book Antiqua" pitchFamily="18" charset="0"/>
            </a:endParaRPr>
          </a:p>
          <a:p>
            <a:pPr marL="587375"/>
            <a:endParaRPr lang="en-US" sz="2400"/>
          </a:p>
          <a:p>
            <a:pPr marL="587375">
              <a:buFont typeface="Wingdings 2" pitchFamily="18" charset="2"/>
              <a:buNone/>
            </a:pPr>
            <a:endParaRPr lang="en-US" sz="2400"/>
          </a:p>
        </p:txBody>
      </p:sp>
      <p:sp>
        <p:nvSpPr>
          <p:cNvPr id="21510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Formation of Soil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438900" cy="40370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066800"/>
            <a:ext cx="8153400" cy="1600200"/>
          </a:xfrm>
          <a:ln/>
        </p:spPr>
        <p:txBody>
          <a:bodyPr rIns="132080"/>
          <a:lstStyle/>
          <a:p>
            <a:pPr marL="587375"/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As soils form, they develop characteristics layers.</a:t>
            </a:r>
            <a:r>
              <a:rPr lang="en-US" sz="4000">
                <a:latin typeface="Book Antiqua" pitchFamily="18" charset="0"/>
              </a:rPr>
              <a:t>  </a:t>
            </a:r>
          </a:p>
        </p:txBody>
      </p:sp>
      <p:sp>
        <p:nvSpPr>
          <p:cNvPr id="22534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Soil Horizons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943600" cy="4143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219200"/>
            <a:ext cx="8229600" cy="4708525"/>
          </a:xfrm>
          <a:ln/>
        </p:spPr>
        <p:txBody>
          <a:bodyPr rIns="132080">
            <a:normAutofit fontScale="92500"/>
          </a:bodyPr>
          <a:lstStyle/>
          <a:p>
            <a:pPr marL="587375"/>
            <a:r>
              <a:rPr lang="en-US" sz="3000">
                <a:solidFill>
                  <a:schemeClr val="bg1"/>
                </a:solidFill>
                <a:latin typeface="Book Antiqua" pitchFamily="18" charset="0"/>
              </a:rPr>
              <a:t>O horizon- (organic layer)  composed of the leaves, needles, twigs and animal bodies on the surface.</a:t>
            </a:r>
          </a:p>
          <a:p>
            <a:pPr marL="587375"/>
            <a:r>
              <a:rPr lang="en-US" sz="3000">
                <a:solidFill>
                  <a:schemeClr val="bg1"/>
                </a:solidFill>
                <a:latin typeface="Book Antiqua" pitchFamily="18" charset="0"/>
              </a:rPr>
              <a:t>A horizon- (topsoil) the zone of organic material and minerals mixed together.  </a:t>
            </a:r>
          </a:p>
          <a:p>
            <a:pPr marL="587375"/>
            <a:r>
              <a:rPr lang="en-US" sz="3000">
                <a:solidFill>
                  <a:schemeClr val="bg1"/>
                </a:solidFill>
                <a:latin typeface="Book Antiqua" pitchFamily="18" charset="0"/>
              </a:rPr>
              <a:t>B horizon- (subsoil) composed primarily of mineral material with very little organic matter</a:t>
            </a:r>
          </a:p>
          <a:p>
            <a:pPr marL="587375"/>
            <a:r>
              <a:rPr lang="en-US" sz="3000">
                <a:solidFill>
                  <a:schemeClr val="bg1"/>
                </a:solidFill>
                <a:latin typeface="Book Antiqua" pitchFamily="18" charset="0"/>
              </a:rPr>
              <a:t>C horizon- (parent material) the least weathered horizon and is similar to the parent material.</a:t>
            </a:r>
          </a:p>
        </p:txBody>
      </p:sp>
      <p:sp>
        <p:nvSpPr>
          <p:cNvPr id="23556" name="Text Box 4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Soil Horizons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305800" cy="1295400"/>
          </a:xfrm>
          <a:ln/>
        </p:spPr>
        <p:txBody>
          <a:bodyPr rIns="132080"/>
          <a:lstStyle/>
          <a:p>
            <a:pPr marL="587375"/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Texture-  the percentage of sand, silt and clay the soil contains.</a:t>
            </a:r>
          </a:p>
        </p:txBody>
      </p:sp>
      <p:sp>
        <p:nvSpPr>
          <p:cNvPr id="24582" name="Text Box 6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Physical Properties of Soil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3589338" cy="3705225"/>
          </a:xfrm>
          <a:prstGeom prst="rect">
            <a:avLst/>
          </a:prstGeom>
          <a:noFill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43400"/>
            <a:ext cx="4229100" cy="2138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219200"/>
            <a:ext cx="8229600" cy="1447800"/>
          </a:xfrm>
          <a:ln/>
        </p:spPr>
        <p:txBody>
          <a:bodyPr rIns="132080">
            <a:normAutofit fontScale="92500"/>
          </a:bodyPr>
          <a:lstStyle/>
          <a:p>
            <a:pPr marL="587375"/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Porosity- how quickly the soil drains (which depends on its texture)</a:t>
            </a:r>
          </a:p>
          <a:p>
            <a:pPr marL="587375">
              <a:buFont typeface="Wingdings 2" pitchFamily="18" charset="2"/>
              <a:buNone/>
            </a:pPr>
            <a:endParaRPr lang="en-US" sz="36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5606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Physical Properties of Soil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286500" cy="24431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  <a:ln/>
        </p:spPr>
        <p:txBody>
          <a:bodyPr rIns="132080"/>
          <a:lstStyle/>
          <a:p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Chemical Properties of Soil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1295400" y="1219200"/>
            <a:ext cx="7086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Cation exchange capacity-  the ability of a soil to adsorb and release cations, positively charged mineral ions.</a:t>
            </a:r>
          </a:p>
          <a:p>
            <a:pPr marL="39688"/>
            <a:endParaRPr lang="en-US" sz="3200">
              <a:solidFill>
                <a:schemeClr val="bg1"/>
              </a:solidFill>
              <a:latin typeface="Book Antiqua" pitchFamily="18" charset="0"/>
            </a:endParaRPr>
          </a:p>
          <a:p>
            <a:pPr marL="39688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Soil bases- calcium, magnesium, potassium and sodium</a:t>
            </a:r>
          </a:p>
          <a:p>
            <a:pPr marL="39688"/>
            <a:endParaRPr lang="en-US" sz="3200">
              <a:solidFill>
                <a:schemeClr val="bg1"/>
              </a:solidFill>
              <a:latin typeface="Book Antiqua" pitchFamily="18" charset="0"/>
            </a:endParaRPr>
          </a:p>
          <a:p>
            <a:pPr marL="39688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Soil Acids- aluminum and hydrogen </a:t>
            </a:r>
          </a:p>
          <a:p>
            <a:pPr marL="39688"/>
            <a:endParaRPr lang="en-US" sz="3200">
              <a:solidFill>
                <a:schemeClr val="bg1"/>
              </a:solidFill>
              <a:latin typeface="Book Antiqua" pitchFamily="18" charset="0"/>
            </a:endParaRPr>
          </a:p>
          <a:p>
            <a:pPr marL="39688"/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Base saturation- the proportion of soil bases to soil acids</a:t>
            </a:r>
          </a:p>
          <a:p>
            <a:pPr marL="39688"/>
            <a:endParaRPr lang="en-US" sz="3200">
              <a:solidFill>
                <a:schemeClr val="bg1"/>
              </a:solidFill>
              <a:latin typeface="Book Antiqua" pitchFamily="18" charset="0"/>
            </a:endParaRPr>
          </a:p>
          <a:p>
            <a:pPr marL="39688"/>
            <a:endParaRPr lang="en-US" sz="3200">
              <a:solidFill>
                <a:schemeClr val="bg1"/>
              </a:solidFill>
              <a:latin typeface="Book Antiqua" pitchFamily="18" charset="0"/>
            </a:endParaRPr>
          </a:p>
          <a:p>
            <a:pPr marL="39688"/>
            <a:endParaRPr lang="en-US">
              <a:solidFill>
                <a:schemeClr val="tx1"/>
              </a:solidFill>
            </a:endParaRPr>
          </a:p>
          <a:p>
            <a:pPr marL="39688"/>
            <a:endParaRPr lang="en-US">
              <a:solidFill>
                <a:schemeClr val="tx1"/>
              </a:solidFill>
            </a:endParaRPr>
          </a:p>
          <a:p>
            <a:pPr marL="39688"/>
            <a:endParaRPr lang="en-US">
              <a:solidFill>
                <a:schemeClr val="tx1"/>
              </a:solidFill>
            </a:endParaRPr>
          </a:p>
          <a:p>
            <a:pPr marL="39688"/>
            <a:endParaRPr lang="en-US">
              <a:solidFill>
                <a:schemeClr val="tx1"/>
              </a:solidFill>
            </a:endParaRPr>
          </a:p>
          <a:p>
            <a:pPr marL="39688"/>
            <a:endParaRPr lang="en-US">
              <a:solidFill>
                <a:schemeClr val="tx1"/>
              </a:solidFill>
            </a:endParaRPr>
          </a:p>
          <a:p>
            <a:pPr marL="39688"/>
            <a:endParaRPr lang="en-US">
              <a:solidFill>
                <a:schemeClr val="tx1"/>
              </a:solidFill>
            </a:endParaRPr>
          </a:p>
          <a:p>
            <a:pPr marL="39688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298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Chemical Properties of Soil</vt:lpstr>
      <vt:lpstr>Biological Properties of Soil</vt:lpstr>
    </vt:vector>
  </TitlesOfParts>
  <Company>Fort Worth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MICHELE.WRIGHT</dc:creator>
  <cp:lastModifiedBy>MICHELE.WRIGHT</cp:lastModifiedBy>
  <cp:revision>1</cp:revision>
  <dcterms:created xsi:type="dcterms:W3CDTF">2014-09-23T16:31:16Z</dcterms:created>
  <dcterms:modified xsi:type="dcterms:W3CDTF">2014-09-23T16:32:23Z</dcterms:modified>
</cp:coreProperties>
</file>