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wmf" ContentType="image/x-wmf"/>
  <Default Extension="png" ContentType="image/png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62" r:id="rId5"/>
    <p:sldId id="264" r:id="rId6"/>
    <p:sldId id="261" r:id="rId7"/>
    <p:sldId id="265" r:id="rId8"/>
    <p:sldId id="266" r:id="rId9"/>
    <p:sldId id="278" r:id="rId10"/>
    <p:sldId id="279" r:id="rId11"/>
    <p:sldId id="268" r:id="rId12"/>
    <p:sldId id="281" r:id="rId13"/>
    <p:sldId id="270" r:id="rId14"/>
    <p:sldId id="272" r:id="rId15"/>
    <p:sldId id="282" r:id="rId16"/>
    <p:sldId id="277" r:id="rId17"/>
    <p:sldId id="276" r:id="rId18"/>
    <p:sldId id="283" r:id="rId19"/>
    <p:sldId id="284" r:id="rId20"/>
    <p:sldId id="285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F3DFE5-4736-478E-94F1-0B0DD747A367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AFF89B-8A57-4294-8725-E0EED41A8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5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3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lkali%20Metals_%20Explosive%20reactions%20%5Bwww.keepvid.com%5D.mp4" TargetMode="External"/><Relationship Id="rId3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6745" y="1371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7058" y="3344577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The Octet Rules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11" name="Rectangle 10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Explore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8" y="1600200"/>
            <a:ext cx="6632621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The Octet Rules!</a:t>
            </a:r>
          </a:p>
          <a:p>
            <a:pPr marL="651510" lvl="0" indent="-514350">
              <a:buNone/>
            </a:pPr>
            <a:r>
              <a:rPr lang="en-US" dirty="0" smtClean="0"/>
              <a:t> </a:t>
            </a:r>
          </a:p>
          <a:p>
            <a:pPr marL="651510" lvl="0" indent="-514350">
              <a:buNone/>
            </a:pPr>
            <a:r>
              <a:rPr lang="en-US" dirty="0" smtClean="0"/>
              <a:t>Use the bingo chips to show the electron configuration for C, N, Ne, and Cl.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MC900053613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393056" y="295275"/>
            <a:ext cx="571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Explain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175193"/>
            <a:ext cx="639436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The Octet Rules!</a:t>
            </a:r>
          </a:p>
          <a:p>
            <a:pPr>
              <a:buNone/>
            </a:pPr>
            <a:endParaRPr lang="en-US" dirty="0" smtClean="0"/>
          </a:p>
          <a:p>
            <a:pPr marL="651510" lvl="0" indent="-514350">
              <a:buNone/>
            </a:pPr>
            <a:r>
              <a:rPr lang="en-US" sz="2000" dirty="0" smtClean="0"/>
              <a:t>What is the atomic number of Sodium? </a:t>
            </a:r>
          </a:p>
          <a:p>
            <a:pPr marL="651510" lvl="0" indent="-514350">
              <a:buFont typeface="+mj-lt"/>
              <a:buAutoNum type="arabicPeriod"/>
            </a:pPr>
            <a:endParaRPr lang="en-US" sz="2000" dirty="0" smtClean="0"/>
          </a:p>
          <a:p>
            <a:pPr marL="651510" lvl="0" indent="-514350">
              <a:buNone/>
            </a:pPr>
            <a:r>
              <a:rPr lang="en-US" sz="2000" dirty="0" smtClean="0"/>
              <a:t>Describe the number of protons, neutrons, and electrons in the following neutral atoms: H, Li, Be, C, O, F, Ne, Al, and P. </a:t>
            </a:r>
            <a:endParaRPr lang="en-US" sz="1900" dirty="0" smtClean="0">
              <a:solidFill>
                <a:schemeClr val="bg1"/>
              </a:solidFill>
            </a:endParaRPr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 marL="651510" lvl="0" indent="-514350">
              <a:buNone/>
            </a:pPr>
            <a:r>
              <a:rPr lang="en-US" sz="2000" dirty="0" smtClean="0"/>
              <a:t>Describe the number of valence electrons in the following atoms.</a:t>
            </a:r>
          </a:p>
          <a:p>
            <a:pPr marL="651510" lvl="0" indent="-514350">
              <a:buFont typeface="+mj-lt"/>
              <a:buAutoNum type="arabicPeriod"/>
            </a:pPr>
            <a:endParaRPr lang="en-US" sz="19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7521262" y="2202285"/>
            <a:ext cx="631064" cy="3734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 algn="ctr"/>
            <a:endParaRPr lang="en-US" dirty="0" smtClean="0">
              <a:solidFill>
                <a:schemeClr val="bg1"/>
              </a:solidFill>
            </a:endParaRPr>
          </a:p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55496" y="3957985"/>
          <a:ext cx="6405169" cy="917406"/>
        </p:xfrm>
        <a:graphic>
          <a:graphicData uri="http://schemas.openxmlformats.org/drawingml/2006/table">
            <a:tbl>
              <a:tblPr/>
              <a:tblGrid>
                <a:gridCol w="2639993"/>
                <a:gridCol w="470647"/>
                <a:gridCol w="349623"/>
                <a:gridCol w="484094"/>
                <a:gridCol w="376518"/>
                <a:gridCol w="363070"/>
                <a:gridCol w="242048"/>
                <a:gridCol w="484094"/>
                <a:gridCol w="447707"/>
                <a:gridCol w="362234"/>
                <a:gridCol w="185141"/>
              </a:tblGrid>
              <a:tr h="399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Element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Li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765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# of protons, neutrons, and electrons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87316" y="5696647"/>
          <a:ext cx="6093045" cy="777240"/>
        </p:xfrm>
        <a:graphic>
          <a:graphicData uri="http://schemas.openxmlformats.org/drawingml/2006/table">
            <a:tbl>
              <a:tblPr/>
              <a:tblGrid>
                <a:gridCol w="2448893"/>
                <a:gridCol w="416859"/>
                <a:gridCol w="430306"/>
                <a:gridCol w="430306"/>
                <a:gridCol w="376517"/>
                <a:gridCol w="282389"/>
                <a:gridCol w="309282"/>
                <a:gridCol w="443753"/>
                <a:gridCol w="434038"/>
                <a:gridCol w="344582"/>
                <a:gridCol w="17612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Element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Li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Be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# of protons, neutrons, and electrons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7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Explain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175193"/>
            <a:ext cx="639436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The Octet Rules!</a:t>
            </a:r>
          </a:p>
          <a:p>
            <a:pPr marL="651510" lvl="0" indent="-514350">
              <a:buNone/>
            </a:pPr>
            <a:r>
              <a:rPr lang="en-US" sz="2000" dirty="0" smtClean="0"/>
              <a:t>How many </a:t>
            </a:r>
            <a:r>
              <a:rPr lang="en-US" sz="2000" dirty="0" err="1" smtClean="0"/>
              <a:t>subshells</a:t>
            </a:r>
            <a:r>
              <a:rPr lang="en-US" sz="2000" dirty="0" smtClean="0"/>
              <a:t> does an atom of Chlorine have? Why?</a:t>
            </a:r>
          </a:p>
          <a:p>
            <a:pPr marL="651510" lvl="0" indent="-514350">
              <a:buFont typeface="+mj-lt"/>
              <a:buAutoNum type="arabicPeriod"/>
            </a:pPr>
            <a:endParaRPr lang="en-US" sz="2000" dirty="0" smtClean="0"/>
          </a:p>
          <a:p>
            <a:pPr marL="651510" lvl="0" indent="-514350">
              <a:buFont typeface="+mj-lt"/>
              <a:buAutoNum type="arabicPeriod"/>
            </a:pPr>
            <a:endParaRPr lang="en-US" sz="2000" dirty="0" smtClean="0"/>
          </a:p>
          <a:p>
            <a:pPr marL="651510" lvl="0" indent="-514350">
              <a:buFont typeface="+mj-lt"/>
              <a:buAutoNum type="arabicPeriod"/>
            </a:pPr>
            <a:endParaRPr lang="en-US" sz="2000" dirty="0" smtClean="0"/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r>
              <a:rPr lang="en-US" sz="2000" dirty="0" smtClean="0"/>
              <a:t>Beginning with Chlorine, what do you notice about the number of protons, neutrons, and electrons?</a:t>
            </a:r>
            <a:endParaRPr lang="en-US" sz="1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731269" y="2343956"/>
            <a:ext cx="6129396" cy="11204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>
            <a:noAutofit/>
          </a:bodyPr>
          <a:lstStyle/>
          <a:p>
            <a:pPr lvl="0"/>
            <a:r>
              <a:rPr lang="en-US" dirty="0" smtClean="0"/>
              <a:t>Chlorine has 3 </a:t>
            </a:r>
            <a:r>
              <a:rPr lang="en-US" dirty="0" err="1" smtClean="0"/>
              <a:t>subshells</a:t>
            </a:r>
            <a:r>
              <a:rPr lang="en-US" dirty="0" smtClean="0"/>
              <a:t>. The first </a:t>
            </a:r>
            <a:r>
              <a:rPr lang="en-US" dirty="0" err="1" smtClean="0"/>
              <a:t>subshell</a:t>
            </a:r>
            <a:r>
              <a:rPr lang="en-US" dirty="0" smtClean="0"/>
              <a:t> closest to the nucleus holds two atoms. The next </a:t>
            </a:r>
            <a:r>
              <a:rPr lang="en-US" dirty="0" err="1" smtClean="0"/>
              <a:t>subshells</a:t>
            </a:r>
            <a:r>
              <a:rPr lang="en-US" dirty="0" smtClean="0"/>
              <a:t> holds 8 electrons, and there are 7 valence electrons in the outmost shell.</a:t>
            </a:r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730319" y="4713664"/>
            <a:ext cx="6156101" cy="82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/>
              <a:t>The number of protons and electrons is the same while the number of neutrons is always more.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175193"/>
            <a:ext cx="639436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Make It 8 and It’s a Date!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Using headbands and ping pong balls, simulate covalent and ionic bonding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C9002864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 Debriefing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3" y="1175193"/>
            <a:ext cx="6851561" cy="470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Activity: Make It 8 and It’s a Date!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r>
              <a:rPr lang="en-US" sz="2000" dirty="0" smtClean="0"/>
              <a:t>What are valence electrons?</a:t>
            </a:r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r>
              <a:rPr lang="en-US" sz="2100" dirty="0" smtClean="0"/>
              <a:t>How is the periodic table used to determine the number of valence electrons?</a:t>
            </a:r>
          </a:p>
          <a:p>
            <a:pPr marL="651510" lvl="0" indent="-51435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51510" lvl="0" indent="-514350">
              <a:buNone/>
            </a:pPr>
            <a:endParaRPr lang="en-US" sz="1900" dirty="0" smtClean="0">
              <a:solidFill>
                <a:schemeClr val="bg1"/>
              </a:solidFill>
            </a:endParaRPr>
          </a:p>
          <a:p>
            <a:pPr marL="651510" lvl="0" indent="-514350">
              <a:buNone/>
            </a:pPr>
            <a:r>
              <a:rPr lang="en-US" sz="2000" dirty="0" smtClean="0"/>
              <a:t>How many electrons may fill the first three </a:t>
            </a:r>
            <a:r>
              <a:rPr lang="en-US" sz="2000" dirty="0" err="1" smtClean="0"/>
              <a:t>subshells</a:t>
            </a:r>
            <a:r>
              <a:rPr lang="en-US" sz="2000" dirty="0" smtClean="0"/>
              <a:t>  in the first three periods of the periodic table? </a:t>
            </a:r>
          </a:p>
          <a:p>
            <a:pPr marL="651510" lvl="0" indent="-514350">
              <a:buNone/>
            </a:pPr>
            <a:r>
              <a:rPr lang="en-US" sz="2000" dirty="0" smtClean="0"/>
              <a:t>What kind of atoms are sodium and chlorine (metal, nonmetal, metalloid)?</a:t>
            </a:r>
          </a:p>
          <a:p>
            <a:pPr marL="651510" lvl="0" indent="-514350">
              <a:buNone/>
            </a:pPr>
            <a:endParaRPr lang="en-US" sz="2100" dirty="0" smtClean="0"/>
          </a:p>
          <a:p>
            <a:pPr marL="651510" lvl="0" indent="-514350">
              <a:buNone/>
            </a:pPr>
            <a:r>
              <a:rPr lang="en-US" sz="2100" dirty="0" smtClean="0"/>
              <a:t>The role play of sodium and chlorine forming sodium chloride (table salt) is an example of ionic bonding. What is ionic bonding?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291303" y="2115353"/>
            <a:ext cx="6065946" cy="321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 algn="ctr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/>
              <a:t>Those electrons which occupy the outer shell of the atom. </a:t>
            </a:r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18197" y="2936762"/>
            <a:ext cx="6284890" cy="566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/>
            <a:r>
              <a:rPr lang="en-US" dirty="0" smtClean="0"/>
              <a:t>???????????????????? Shells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116914" y="3744156"/>
            <a:ext cx="1318744" cy="235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>
            <a:noAutofit/>
          </a:bodyPr>
          <a:lstStyle/>
          <a:p>
            <a:pPr lvl="0"/>
            <a:r>
              <a:rPr lang="en-US" dirty="0" smtClean="0"/>
              <a:t>2, 8, and 8.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53805" y="4477871"/>
            <a:ext cx="4919730" cy="350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/>
            <a:r>
              <a:rPr lang="en-US" dirty="0" smtClean="0"/>
              <a:t>Sodium is a metal and chlorine is a nonmetal.  </a:t>
            </a:r>
            <a:endParaRPr lang="en-US" dirty="0"/>
          </a:p>
        </p:txBody>
      </p:sp>
      <p:pic>
        <p:nvPicPr>
          <p:cNvPr id="13" name="Picture 12" descr="MC9002864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421224" y="5565187"/>
            <a:ext cx="3464417" cy="397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/>
            <a:r>
              <a:rPr lang="en-US" dirty="0" smtClean="0"/>
              <a:t>The loss or gain of electrons.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 Debriefing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3" y="1175193"/>
            <a:ext cx="6851561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Make It 8 and It’s a Date!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r>
              <a:rPr lang="en-US" sz="2000" dirty="0" smtClean="0"/>
              <a:t>Give examples of ionic bonding.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r>
              <a:rPr lang="en-US" sz="2100" dirty="0" smtClean="0"/>
              <a:t>What is covalent bonding?</a:t>
            </a:r>
          </a:p>
          <a:p>
            <a:pPr marL="651510" lvl="0" indent="-514350">
              <a:buNone/>
            </a:pPr>
            <a:endParaRPr lang="en-US" sz="2100" dirty="0" smtClean="0"/>
          </a:p>
          <a:p>
            <a:pPr marL="651510" lvl="0" indent="-514350">
              <a:buNone/>
            </a:pPr>
            <a:r>
              <a:rPr lang="en-US" sz="2100" dirty="0" smtClean="0"/>
              <a:t>Why are they sharing electrons?</a:t>
            </a:r>
          </a:p>
          <a:p>
            <a:pPr marL="651510" lvl="0" indent="-514350">
              <a:buNone/>
            </a:pPr>
            <a:endParaRPr lang="en-US" sz="2100" dirty="0" smtClean="0">
              <a:solidFill>
                <a:schemeClr val="bg1"/>
              </a:solidFill>
            </a:endParaRPr>
          </a:p>
          <a:p>
            <a:pPr marL="651510" lvl="0" indent="-51435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51510" lvl="0" indent="-514350">
              <a:buNone/>
            </a:pPr>
            <a:endParaRPr lang="en-US" sz="1900" dirty="0" smtClean="0">
              <a:solidFill>
                <a:schemeClr val="bg1"/>
              </a:solidFill>
            </a:endParaRPr>
          </a:p>
          <a:p>
            <a:pPr marL="651510" lvl="0" indent="-514350">
              <a:buNone/>
            </a:pPr>
            <a:r>
              <a:rPr lang="en-US" sz="2000" dirty="0" smtClean="0"/>
              <a:t>Give examples of covalent bonding.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endParaRPr lang="en-US" sz="21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250961" y="2418573"/>
            <a:ext cx="6287732" cy="659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 algn="ctr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/>
              <a:t>Table salt, potassium bromide, and magnesium oxide.  Alkali metals and halogens make ionic bonds to form salts.  </a:t>
            </a:r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53803" y="3529947"/>
            <a:ext cx="3090930" cy="3337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/>
            <a:r>
              <a:rPr lang="en-US" dirty="0" smtClean="0"/>
              <a:t>Sharing of electrons.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74448" y="5731100"/>
            <a:ext cx="4152110" cy="347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>
            <a:noAutofit/>
          </a:bodyPr>
          <a:lstStyle/>
          <a:p>
            <a:pPr lvl="0"/>
            <a:r>
              <a:rPr lang="en-US" dirty="0" smtClean="0"/>
              <a:t>water, fluorine, and hydrogen sulfide.</a:t>
            </a:r>
            <a:endParaRPr lang="en-US" dirty="0"/>
          </a:p>
        </p:txBody>
      </p:sp>
      <p:pic>
        <p:nvPicPr>
          <p:cNvPr id="13" name="Picture 12" descr="MC9002864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8" y="1175193"/>
            <a:ext cx="6697015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Activity: Drawing Lewis Dot Diagrams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Describe and demonstrate how to draw a Lewis dot diagram.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Complete the Lewis Dot Diagram Handout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MC9002864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/>
          <a:srcRect t="29412" b="29412"/>
          <a:stretch>
            <a:fillRect/>
          </a:stretch>
        </p:blipFill>
        <p:spPr bwMode="auto">
          <a:xfrm>
            <a:off x="2317584" y="3515933"/>
            <a:ext cx="6568836" cy="798490"/>
          </a:xfrm>
          <a:prstGeom prst="rect">
            <a:avLst/>
          </a:prstGeom>
          <a:noFill/>
          <a:ln w="63500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430327" y="4414732"/>
            <a:ext cx="23731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http://www.tetraheed.net/images/electrons-Lewis-dots.gif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922" y="274638"/>
            <a:ext cx="7199291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II Debriefing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3" y="1175193"/>
            <a:ext cx="6851561" cy="470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Activity: Drawing Lewis Dot Diagrams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lvl="0" indent="-514350">
              <a:buNone/>
            </a:pPr>
            <a:r>
              <a:rPr lang="en-US" sz="2000" dirty="0" smtClean="0"/>
              <a:t>What is a Lewis dot diagram used for?</a:t>
            </a: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r>
              <a:rPr lang="en-US" sz="1800" dirty="0" smtClean="0"/>
              <a:t>Describe how to draw a Lewis dot diagram for carbon.</a:t>
            </a:r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r>
              <a:rPr lang="en-US" sz="1800" dirty="0" smtClean="0"/>
              <a:t> </a:t>
            </a:r>
          </a:p>
          <a:p>
            <a:pPr marL="651510" lvl="0" indent="-514350">
              <a:buFont typeface="+mj-lt"/>
              <a:buAutoNum type="arabicPeriod"/>
            </a:pPr>
            <a:endParaRPr lang="en-US" sz="18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228041" y="4043961"/>
            <a:ext cx="6091711" cy="17386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 anchorCtr="1">
            <a:noAutofit/>
          </a:bodyPr>
          <a:lstStyle/>
          <a:p>
            <a:pPr lvl="0" algn="ctr"/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/>
              <a:t>The atomic number for carbon is 6. In a neutral atom of carbon, there are 6 electrons. Write the element symbol for carbon. Beginning at the 3 o’clock position, place dots around the symbol at the 3, 12, 9, and o’clock positions. Continue placing two more dots at the 3 and 12 o’clock position around the symbol.</a:t>
            </a:r>
          </a:p>
          <a:p>
            <a:pPr algn="ctr"/>
            <a:endParaRPr lang="en-US" dirty="0"/>
          </a:p>
        </p:txBody>
      </p:sp>
      <p:pic>
        <p:nvPicPr>
          <p:cNvPr id="13" name="Picture 12" descr="MC9002864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2289598" y="2534489"/>
            <a:ext cx="6065946" cy="6079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t" anchorCtr="0">
            <a:noAutofit/>
          </a:bodyPr>
          <a:lstStyle/>
          <a:p>
            <a:r>
              <a:rPr lang="en-US" dirty="0" smtClean="0"/>
              <a:t>The Lewis Dot Diagram is used to show the valence electrons of a single element or bonding between atoms.</a:t>
            </a:r>
          </a:p>
          <a:p>
            <a:pPr lvl="0"/>
            <a:r>
              <a:rPr lang="en-US" dirty="0" smtClean="0"/>
              <a:t> 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922" y="274638"/>
            <a:ext cx="7199291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II Debriefing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3" y="1175192"/>
            <a:ext cx="6851561" cy="61142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Activity: Drawing Lewis Dot Diagrams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Draw the valence electrons for potassium and bromine. </a:t>
            </a:r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r>
              <a:rPr lang="en-US" sz="1900" dirty="0" smtClean="0"/>
              <a:t> Demonstrate how to use a Lewis dot diagram to show ionic bonding for potassium and bromine.</a:t>
            </a:r>
          </a:p>
          <a:p>
            <a:pPr marL="651510" lvl="0" indent="-514350">
              <a:buNone/>
            </a:pPr>
            <a:r>
              <a:rPr lang="en-US" sz="1800" dirty="0" smtClean="0"/>
              <a:t> </a:t>
            </a:r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r>
              <a:rPr lang="en-US" sz="1800" dirty="0" smtClean="0"/>
              <a:t> </a:t>
            </a:r>
          </a:p>
          <a:p>
            <a:pPr marL="651510" lvl="0" indent="-514350">
              <a:buFont typeface="+mj-lt"/>
              <a:buAutoNum type="arabicPeriod"/>
            </a:pPr>
            <a:endParaRPr lang="en-US" sz="18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C9002864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6851" y="2283553"/>
            <a:ext cx="2084832" cy="208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6296" y="2295860"/>
            <a:ext cx="20859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6330516" y="5360700"/>
            <a:ext cx="809625" cy="790575"/>
            <a:chOff x="7860" y="7934"/>
            <a:chExt cx="1275" cy="1245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8925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8925" y="862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>
              <a:off x="8385" y="8969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7860" y="859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849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7860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825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4670478" y="5826214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39440" y="549927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Br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237153" y="5628070"/>
            <a:ext cx="399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922" y="274638"/>
            <a:ext cx="7199291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II Debriefing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3" y="1175192"/>
            <a:ext cx="7199293" cy="6114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Drawing Lewis Dot Diagrams</a:t>
            </a:r>
          </a:p>
          <a:p>
            <a:pPr marL="651510" lvl="0" indent="-514350">
              <a:buNone/>
            </a:pPr>
            <a:endParaRPr lang="en-US" sz="2000" dirty="0" smtClean="0"/>
          </a:p>
          <a:p>
            <a:pPr marL="651510" indent="-514350">
              <a:buNone/>
            </a:pPr>
            <a:r>
              <a:rPr lang="en-US" sz="2000" dirty="0" smtClean="0"/>
              <a:t>Draw a Lewis dot diagrams to show ionic bonding for </a:t>
            </a:r>
            <a:r>
              <a:rPr lang="en-US" sz="2000" dirty="0" err="1" smtClean="0"/>
              <a:t>MgO</a:t>
            </a:r>
            <a:r>
              <a:rPr lang="en-US" sz="2000" dirty="0" smtClean="0"/>
              <a:t>.</a:t>
            </a: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r>
              <a:rPr lang="en-US" sz="1900" dirty="0" smtClean="0"/>
              <a:t>Draw the valence electrons for hydrogen and sulfur.</a:t>
            </a:r>
          </a:p>
          <a:p>
            <a:pPr marL="651510" lvl="0" indent="-514350">
              <a:buNone/>
            </a:pPr>
            <a:r>
              <a:rPr lang="en-US" sz="1800" dirty="0" smtClean="0"/>
              <a:t> </a:t>
            </a:r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r>
              <a:rPr lang="en-US" sz="1800" dirty="0" smtClean="0"/>
              <a:t> </a:t>
            </a:r>
          </a:p>
          <a:p>
            <a:pPr marL="651510" lvl="0" indent="-514350">
              <a:buFont typeface="+mj-lt"/>
              <a:buAutoNum type="arabicPeriod"/>
            </a:pPr>
            <a:endParaRPr lang="en-US" sz="18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C9002864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480515" y="2424318"/>
            <a:ext cx="809625" cy="571500"/>
            <a:chOff x="7860" y="7934"/>
            <a:chExt cx="1275" cy="900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8925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8925" y="862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7860" y="859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849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7860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825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4219719" y="2632254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53833" y="2537129"/>
            <a:ext cx="57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438660" y="2446988"/>
            <a:ext cx="77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Mg</a:t>
            </a:r>
            <a:endParaRPr lang="en-US" sz="2800" dirty="0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3290283" y="2630106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4281" y="3816139"/>
            <a:ext cx="2084832" cy="208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1415" y="3829018"/>
            <a:ext cx="2084832" cy="208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438" y="274638"/>
            <a:ext cx="6394361" cy="59201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TEKS 8.5 (B)  - identify that protons determine an element's identity and valence electrons determine its chemical properties, including reactivity;</a:t>
            </a:r>
            <a:br>
              <a:rPr lang="en-US" sz="3200" dirty="0" smtClean="0"/>
            </a:b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6" name="Rectangle 5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922" y="274638"/>
            <a:ext cx="7199291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Elaborate II Debriefing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254" y="1175192"/>
            <a:ext cx="7044746" cy="53930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Activity: Drawing Lewis Dot Diagrams</a:t>
            </a:r>
          </a:p>
          <a:p>
            <a:pPr marL="651510" indent="-514350">
              <a:buNone/>
            </a:pPr>
            <a:endParaRPr lang="en-US" sz="2000" dirty="0" smtClean="0"/>
          </a:p>
          <a:p>
            <a:pPr marL="651510" indent="-514350">
              <a:buNone/>
            </a:pPr>
            <a:endParaRPr lang="en-US" sz="2000" dirty="0" smtClean="0"/>
          </a:p>
          <a:p>
            <a:pPr marL="651510" indent="-514350">
              <a:buNone/>
            </a:pPr>
            <a:endParaRPr lang="en-US" sz="2000" dirty="0" smtClean="0"/>
          </a:p>
          <a:p>
            <a:pPr marL="651510" indent="-514350">
              <a:buNone/>
            </a:pPr>
            <a:r>
              <a:rPr lang="en-US" sz="2900" dirty="0" smtClean="0"/>
              <a:t>Demonstrate how to use a Lewis dot diagram to show covalent bonding for hydrogen and sulfur.</a:t>
            </a:r>
          </a:p>
          <a:p>
            <a:pPr marL="651510" lvl="0" indent="-514350">
              <a:buNone/>
            </a:pPr>
            <a:endParaRPr lang="en-US" sz="2400" dirty="0" smtClean="0"/>
          </a:p>
          <a:p>
            <a:pPr marL="651510" lvl="0" indent="-514350">
              <a:buNone/>
            </a:pPr>
            <a:endParaRPr lang="en-US" sz="2400" dirty="0" smtClean="0"/>
          </a:p>
          <a:p>
            <a:pPr marL="651510" lvl="0" indent="-514350">
              <a:buNone/>
            </a:pPr>
            <a:endParaRPr lang="en-US" sz="2400" dirty="0" smtClean="0"/>
          </a:p>
          <a:p>
            <a:pPr marL="651510" lvl="0" indent="-514350">
              <a:buNone/>
            </a:pPr>
            <a:endParaRPr lang="en-US" sz="2400" dirty="0" smtClean="0"/>
          </a:p>
          <a:p>
            <a:pPr marL="651510" lvl="0" indent="-514350">
              <a:buNone/>
            </a:pPr>
            <a:endParaRPr lang="en-US" sz="2400" dirty="0" smtClean="0"/>
          </a:p>
          <a:p>
            <a:pPr marL="651510" indent="-514350">
              <a:buNone/>
            </a:pPr>
            <a:r>
              <a:rPr lang="en-US" sz="2900" dirty="0" smtClean="0"/>
              <a:t>Draw a Lewis Dot Diagram to show covalent bonding for H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O. </a:t>
            </a:r>
          </a:p>
          <a:p>
            <a:pPr marL="651510" lvl="0" indent="-514350">
              <a:buNone/>
            </a:pPr>
            <a:endParaRPr lang="en-US" sz="1900" dirty="0" smtClean="0"/>
          </a:p>
          <a:p>
            <a:pPr marL="651510" lvl="0" indent="-514350">
              <a:buNone/>
            </a:pPr>
            <a:r>
              <a:rPr lang="en-US" sz="1800" dirty="0" smtClean="0"/>
              <a:t> </a:t>
            </a:r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endParaRPr lang="en-US" sz="1800" dirty="0" smtClean="0"/>
          </a:p>
          <a:p>
            <a:pPr marL="651510" lvl="0" indent="-514350">
              <a:buNone/>
            </a:pPr>
            <a:r>
              <a:rPr lang="en-US" sz="1800" dirty="0" smtClean="0"/>
              <a:t> </a:t>
            </a:r>
          </a:p>
          <a:p>
            <a:pPr marL="651510" lvl="0" indent="-514350">
              <a:buFont typeface="+mj-lt"/>
              <a:buAutoNum type="arabicPeriod"/>
            </a:pPr>
            <a:endParaRPr lang="en-US" sz="1800" dirty="0" smtClean="0"/>
          </a:p>
          <a:p>
            <a:pPr marL="651510" lvl="0" indent="-514350">
              <a:buFont typeface="+mj-lt"/>
              <a:buAutoNum type="arabicPeriod"/>
            </a:pPr>
            <a:endParaRPr lang="en-US" sz="1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MC900078625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67524" y="289104"/>
            <a:ext cx="4286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C9002864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5320"/>
            <a:ext cx="60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480515" y="3016752"/>
            <a:ext cx="809625" cy="571500"/>
            <a:chOff x="7860" y="7934"/>
            <a:chExt cx="1275" cy="900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8925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8925" y="862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849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7860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825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4219719" y="3224688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53833" y="3129563"/>
            <a:ext cx="57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717444" y="3000785"/>
            <a:ext cx="4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3290283" y="3222540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29698" y="3011517"/>
            <a:ext cx="4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5787463" y="3588252"/>
            <a:ext cx="133350" cy="133350"/>
          </a:xfrm>
          <a:prstGeom prst="flowChartConnector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5362456" y="5152518"/>
            <a:ext cx="809625" cy="571500"/>
            <a:chOff x="7860" y="7934"/>
            <a:chExt cx="1275" cy="900"/>
          </a:xfrm>
        </p:grpSpPr>
        <p:sp>
          <p:nvSpPr>
            <p:cNvPr id="31" name="AutoShape 3"/>
            <p:cNvSpPr>
              <a:spLocks noChangeArrowheads="1"/>
            </p:cNvSpPr>
            <p:nvPr/>
          </p:nvSpPr>
          <p:spPr bwMode="auto">
            <a:xfrm>
              <a:off x="8925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4"/>
            <p:cNvSpPr>
              <a:spLocks noChangeArrowheads="1"/>
            </p:cNvSpPr>
            <p:nvPr/>
          </p:nvSpPr>
          <p:spPr bwMode="auto">
            <a:xfrm>
              <a:off x="8925" y="862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AutoShape 7"/>
            <p:cNvSpPr>
              <a:spLocks noChangeArrowheads="1"/>
            </p:cNvSpPr>
            <p:nvPr/>
          </p:nvSpPr>
          <p:spPr bwMode="auto">
            <a:xfrm>
              <a:off x="849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8"/>
            <p:cNvSpPr>
              <a:spLocks noChangeArrowheads="1"/>
            </p:cNvSpPr>
            <p:nvPr/>
          </p:nvSpPr>
          <p:spPr bwMode="auto">
            <a:xfrm>
              <a:off x="7860" y="835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>
              <a:off x="8250" y="7934"/>
              <a:ext cx="210" cy="210"/>
            </a:xfrm>
            <a:prstGeom prst="flowChartConnector">
              <a:avLst/>
            </a:prstGeom>
            <a:solidFill>
              <a:srgbClr val="000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4101660" y="5360454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35774" y="5265329"/>
            <a:ext cx="57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2599385" y="5136551"/>
            <a:ext cx="4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9" name="AutoShape 10"/>
          <p:cNvSpPr>
            <a:spLocks noChangeArrowheads="1"/>
          </p:cNvSpPr>
          <p:nvPr/>
        </p:nvSpPr>
        <p:spPr bwMode="auto">
          <a:xfrm>
            <a:off x="3172224" y="5358306"/>
            <a:ext cx="133350" cy="133350"/>
          </a:xfrm>
          <a:prstGeom prst="flowChartConnector">
            <a:avLst/>
          </a:prstGeom>
          <a:solidFill>
            <a:srgbClr val="FF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511639" y="5147283"/>
            <a:ext cx="4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41" name="AutoShape 6"/>
          <p:cNvSpPr>
            <a:spLocks noChangeArrowheads="1"/>
          </p:cNvSpPr>
          <p:nvPr/>
        </p:nvSpPr>
        <p:spPr bwMode="auto">
          <a:xfrm>
            <a:off x="5669404" y="5724018"/>
            <a:ext cx="133350" cy="133350"/>
          </a:xfrm>
          <a:prstGeom prst="flowChartConnector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25" grpId="0" animBg="1"/>
      <p:bldP spid="29" grpId="0" animBg="1"/>
      <p:bldP spid="36" grpId="0" animBg="1"/>
      <p:bldP spid="39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Evaluate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859" y="1510046"/>
            <a:ext cx="6928838" cy="5006663"/>
          </a:xfrm>
        </p:spPr>
        <p:txBody>
          <a:bodyPr>
            <a:normAutofit fontScale="77500" lnSpcReduction="20000"/>
          </a:bodyPr>
          <a:lstStyle/>
          <a:p>
            <a:pPr marL="651510" indent="-514350">
              <a:buNone/>
            </a:pPr>
            <a:r>
              <a:rPr lang="en-US" dirty="0" smtClean="0"/>
              <a:t>The outmost electrons of an atom are called the _____________ electrons?</a:t>
            </a:r>
          </a:p>
          <a:p>
            <a:pPr marL="651510" indent="-514350">
              <a:buNone/>
            </a:pPr>
            <a:r>
              <a:rPr lang="en-US" dirty="0" smtClean="0"/>
              <a:t>What is a Lewis dot diagram?</a:t>
            </a:r>
          </a:p>
          <a:p>
            <a:pPr marL="651510" indent="-514350">
              <a:buNone/>
            </a:pPr>
            <a:r>
              <a:rPr lang="en-US" dirty="0" smtClean="0"/>
              <a:t>Define the term, ionic bonding.</a:t>
            </a:r>
          </a:p>
          <a:p>
            <a:pPr marL="651510" indent="-514350">
              <a:buNone/>
            </a:pPr>
            <a:r>
              <a:rPr lang="en-US" dirty="0" smtClean="0"/>
              <a:t>Define the term, covalent bonding.</a:t>
            </a:r>
          </a:p>
          <a:p>
            <a:pPr marL="651510" indent="-514350">
              <a:buNone/>
            </a:pPr>
            <a:r>
              <a:rPr lang="en-US" dirty="0" smtClean="0"/>
              <a:t>Draw a Lewis dot diagram for Hydrogen.</a:t>
            </a:r>
          </a:p>
          <a:p>
            <a:pPr marL="651510" indent="-514350">
              <a:buNone/>
            </a:pPr>
            <a:r>
              <a:rPr lang="en-US" dirty="0" smtClean="0"/>
              <a:t>Make a drawing which shows the </a:t>
            </a:r>
            <a:r>
              <a:rPr lang="en-US" dirty="0" err="1" smtClean="0"/>
              <a:t>subshell</a:t>
            </a:r>
            <a:r>
              <a:rPr lang="en-US" dirty="0" smtClean="0"/>
              <a:t> electrons for an atom of Oxygen.</a:t>
            </a:r>
          </a:p>
          <a:p>
            <a:pPr marL="651510" indent="-514350">
              <a:buNone/>
            </a:pPr>
            <a:r>
              <a:rPr lang="en-US" dirty="0" smtClean="0"/>
              <a:t>Make a Lewis dot diagram for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</a:p>
          <a:p>
            <a:pPr marL="651510" indent="-514350">
              <a:buNone/>
            </a:pPr>
            <a:r>
              <a:rPr lang="en-US" dirty="0" smtClean="0"/>
              <a:t>Create a Lewis dot diagram for CO2. </a:t>
            </a:r>
          </a:p>
          <a:p>
            <a:pPr marL="651510" indent="-514350">
              <a:buNone/>
            </a:pPr>
            <a:r>
              <a:rPr lang="en-US" dirty="0" smtClean="0"/>
              <a:t>Covalent bonding occurs between _______________ and _______________. </a:t>
            </a:r>
          </a:p>
          <a:p>
            <a:pPr marL="651510" indent="-514350">
              <a:buNone/>
            </a:pPr>
            <a:r>
              <a:rPr lang="en-US" dirty="0" smtClean="0"/>
              <a:t>Ionic bonding occurs between _______________ and _______________. 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C900434713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35595" y="571701"/>
            <a:ext cx="466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Evaluate Key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858" y="1510047"/>
            <a:ext cx="6709897" cy="4709160"/>
          </a:xfrm>
        </p:spPr>
        <p:txBody>
          <a:bodyPr>
            <a:normAutofit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en-US" dirty="0" smtClean="0"/>
              <a:t>Define the term, element. </a:t>
            </a:r>
            <a:r>
              <a:rPr lang="en-US" dirty="0" smtClean="0">
                <a:solidFill>
                  <a:schemeClr val="bg1"/>
                </a:solidFill>
              </a:rPr>
              <a:t>A substance that cannot be broken down into a simpler substance by chemical means.</a:t>
            </a:r>
          </a:p>
          <a:p>
            <a:pPr marL="651510" lvl="0" indent="-514350">
              <a:buFont typeface="+mj-lt"/>
              <a:buAutoNum type="arabicPeriod"/>
            </a:pPr>
            <a:r>
              <a:rPr lang="en-US" dirty="0" smtClean="0"/>
              <a:t>Label the parts of a Helium atom.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C900434713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35595" y="571701"/>
            <a:ext cx="466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 l="3226" t="3534" r="7168" b="26855"/>
          <a:stretch>
            <a:fillRect/>
          </a:stretch>
        </p:blipFill>
        <p:spPr bwMode="auto">
          <a:xfrm>
            <a:off x="4089714" y="3984736"/>
            <a:ext cx="23812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Evaluate Key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858" y="1510047"/>
            <a:ext cx="6709897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6062" y="283334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1.00794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94" y="4707228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6.941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Lithium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3915" y="2470595"/>
            <a:ext cx="1674253" cy="1970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4.002602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Helium</a:t>
            </a: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368380" y="3429000"/>
            <a:ext cx="6858000" cy="0"/>
          </a:xfrm>
          <a:prstGeom prst="line">
            <a:avLst/>
          </a:prstGeom>
          <a:ln w="1270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C900434713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535595" y="571701"/>
            <a:ext cx="466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187258" y="1662447"/>
            <a:ext cx="6709897" cy="47091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element’s identify is determined by the number 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an atom.</a:t>
            </a: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lang="en-US" sz="2800" dirty="0" smtClean="0"/>
              <a:t>Draw an isotope of hydrogen.</a:t>
            </a: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endParaRPr lang="en-US" sz="2800" dirty="0" smtClean="0"/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endParaRPr lang="en-US" sz="2800" dirty="0" smtClean="0"/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endParaRPr lang="en-US" sz="2800" dirty="0" smtClean="0"/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endParaRPr lang="en-US" sz="2800" dirty="0" smtClean="0"/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en-US" sz="2800" dirty="0" smtClean="0"/>
              <a:t>Which element is formed when an atom of hydrogen is fused with another atom of hydrogen? </a:t>
            </a:r>
            <a:r>
              <a:rPr lang="en-US" sz="2800" dirty="0" smtClean="0">
                <a:solidFill>
                  <a:schemeClr val="bg1"/>
                </a:solidFill>
              </a:rPr>
              <a:t>Helium</a:t>
            </a:r>
            <a:r>
              <a:rPr lang="en-US" sz="2800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0664" y="3166459"/>
            <a:ext cx="52387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17" y="274638"/>
            <a:ext cx="777884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Fabulous Fact or Mystical Myth</a:t>
            </a:r>
            <a:endParaRPr lang="en-US" sz="3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88655" y="2137893"/>
            <a:ext cx="5962918" cy="2356834"/>
            <a:chOff x="2356833" y="2137893"/>
            <a:chExt cx="5962918" cy="2356834"/>
          </a:xfrm>
        </p:grpSpPr>
        <p:sp>
          <p:nvSpPr>
            <p:cNvPr id="9" name="Rectangle 8"/>
            <p:cNvSpPr/>
            <p:nvPr/>
          </p:nvSpPr>
          <p:spPr>
            <a:xfrm>
              <a:off x="2356833" y="2137893"/>
              <a:ext cx="5962918" cy="2356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98502" y="2253803"/>
              <a:ext cx="5718219" cy="21378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478" y="1793385"/>
            <a:ext cx="6394360" cy="470916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Electrons circle the nucleus.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17" y="274638"/>
            <a:ext cx="777884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Fabulous Fact or Mystical Myth</a:t>
            </a:r>
            <a:endParaRPr lang="en-US" sz="3400" dirty="0"/>
          </a:p>
        </p:txBody>
      </p:sp>
      <p:grpSp>
        <p:nvGrpSpPr>
          <p:cNvPr id="4" name="Group 10"/>
          <p:cNvGrpSpPr/>
          <p:nvPr/>
        </p:nvGrpSpPr>
        <p:grpSpPr>
          <a:xfrm>
            <a:off x="2588655" y="2137893"/>
            <a:ext cx="5962918" cy="2356834"/>
            <a:chOff x="2356833" y="2137893"/>
            <a:chExt cx="5962918" cy="2356834"/>
          </a:xfrm>
        </p:grpSpPr>
        <p:sp>
          <p:nvSpPr>
            <p:cNvPr id="9" name="Rectangle 8"/>
            <p:cNvSpPr/>
            <p:nvPr/>
          </p:nvSpPr>
          <p:spPr>
            <a:xfrm>
              <a:off x="2356833" y="2137893"/>
              <a:ext cx="5962918" cy="2356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98502" y="2253803"/>
              <a:ext cx="5718219" cy="21378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631" y="1883538"/>
            <a:ext cx="6394360" cy="470916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Electron </a:t>
            </a:r>
            <a:r>
              <a:rPr lang="en-US" sz="3200" dirty="0" err="1" smtClean="0"/>
              <a:t>subshells</a:t>
            </a:r>
            <a:r>
              <a:rPr lang="en-US" sz="3200" dirty="0" smtClean="0"/>
              <a:t> are </a:t>
            </a:r>
          </a:p>
          <a:p>
            <a:pPr>
              <a:buNone/>
            </a:pPr>
            <a:r>
              <a:rPr lang="en-US" sz="3200" dirty="0" smtClean="0"/>
              <a:t>always full before moving </a:t>
            </a:r>
          </a:p>
          <a:p>
            <a:pPr>
              <a:buNone/>
            </a:pPr>
            <a:r>
              <a:rPr lang="en-US" sz="3200" dirty="0" smtClean="0"/>
              <a:t>to the next </a:t>
            </a:r>
            <a:r>
              <a:rPr lang="en-US" sz="3200" dirty="0" err="1" smtClean="0"/>
              <a:t>subshell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17" y="274638"/>
            <a:ext cx="777884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 smtClean="0"/>
              <a:t>Fabulous Fact or Mystical Myth</a:t>
            </a:r>
            <a:endParaRPr lang="en-US" sz="3400" dirty="0"/>
          </a:p>
        </p:txBody>
      </p:sp>
      <p:grpSp>
        <p:nvGrpSpPr>
          <p:cNvPr id="4" name="Group 10"/>
          <p:cNvGrpSpPr/>
          <p:nvPr/>
        </p:nvGrpSpPr>
        <p:grpSpPr>
          <a:xfrm>
            <a:off x="2588655" y="2137893"/>
            <a:ext cx="5962918" cy="2356834"/>
            <a:chOff x="2356833" y="2137893"/>
            <a:chExt cx="5962918" cy="2356834"/>
          </a:xfrm>
        </p:grpSpPr>
        <p:sp>
          <p:nvSpPr>
            <p:cNvPr id="9" name="Rectangle 8"/>
            <p:cNvSpPr/>
            <p:nvPr/>
          </p:nvSpPr>
          <p:spPr>
            <a:xfrm>
              <a:off x="2356833" y="2137893"/>
              <a:ext cx="5962918" cy="2356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98502" y="2253803"/>
              <a:ext cx="5718219" cy="213789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7" y="1870659"/>
            <a:ext cx="6394360" cy="470916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Electron </a:t>
            </a:r>
            <a:r>
              <a:rPr lang="en-US" sz="3200" dirty="0" err="1" smtClean="0"/>
              <a:t>subshells</a:t>
            </a:r>
            <a:r>
              <a:rPr lang="en-US" sz="3200" dirty="0" smtClean="0"/>
              <a:t> are always </a:t>
            </a:r>
          </a:p>
          <a:p>
            <a:pPr>
              <a:buNone/>
            </a:pPr>
            <a:r>
              <a:rPr lang="en-US" sz="3200" dirty="0" smtClean="0"/>
              <a:t>full before moving to the next </a:t>
            </a:r>
          </a:p>
          <a:p>
            <a:pPr>
              <a:buNone/>
            </a:pPr>
            <a:r>
              <a:rPr lang="en-US" sz="3200" dirty="0" err="1" smtClean="0"/>
              <a:t>subshell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Lesson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600200"/>
            <a:ext cx="6394360" cy="4709160"/>
          </a:xfrm>
        </p:spPr>
        <p:txBody>
          <a:bodyPr>
            <a:normAutofit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en-US" dirty="0" smtClean="0"/>
              <a:t>Differentiate between covalent and ionic bonding.</a:t>
            </a:r>
          </a:p>
          <a:p>
            <a:pPr marL="651510" lvl="0" indent="-514350">
              <a:buFont typeface="+mj-lt"/>
              <a:buAutoNum type="arabicPeriod"/>
            </a:pPr>
            <a:r>
              <a:rPr lang="en-US" dirty="0" smtClean="0"/>
              <a:t>Create Lewis Dot Diagrams to demonstrate covalent </a:t>
            </a:r>
            <a:r>
              <a:rPr lang="en-US" dirty="0" err="1" smtClean="0"/>
              <a:t>onding</a:t>
            </a:r>
            <a:r>
              <a:rPr lang="en-US" dirty="0" smtClean="0"/>
              <a:t> of atoms.</a:t>
            </a:r>
          </a:p>
          <a:p>
            <a:pPr marL="651510" lvl="0" indent="-514350">
              <a:buFont typeface="+mj-lt"/>
              <a:buAutoNum type="arabicPeriod"/>
            </a:pPr>
            <a:r>
              <a:rPr lang="en-US" dirty="0" smtClean="0"/>
              <a:t>Create Lewis Dot Diagrams to demonstrate ionic bonding of atoms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Engage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600200"/>
            <a:ext cx="639436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Show video clip, </a:t>
            </a:r>
            <a:r>
              <a:rPr lang="en-US" i="1" dirty="0" smtClean="0">
                <a:hlinkClick r:id="rId2" action="ppaction://hlinkfile"/>
              </a:rPr>
              <a:t>Alkali metals explosive reactions</a:t>
            </a:r>
            <a:r>
              <a:rPr lang="en-US" dirty="0" smtClean="0">
                <a:hlinkClick r:id="rId2" action="ppaction://hlinkfile"/>
              </a:rPr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Watch what happens when the alkali metals combine with water.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 descr="MC90030475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9423" y="349608"/>
            <a:ext cx="5048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Explore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600200"/>
            <a:ext cx="639436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Activity: The Octet Rules!</a:t>
            </a:r>
          </a:p>
          <a:p>
            <a:pPr>
              <a:buNone/>
            </a:pPr>
            <a:endParaRPr lang="en-US" dirty="0" smtClean="0"/>
          </a:p>
          <a:p>
            <a:pPr marL="651510" lvl="0" indent="-514350">
              <a:buNone/>
            </a:pPr>
            <a:r>
              <a:rPr lang="en-US" sz="2400" dirty="0" smtClean="0"/>
              <a:t>Watch your teacher introduce the number of electrons which may occupy the first three </a:t>
            </a:r>
            <a:r>
              <a:rPr lang="en-US" sz="2400" dirty="0" err="1" smtClean="0"/>
              <a:t>subshells</a:t>
            </a:r>
            <a:r>
              <a:rPr lang="en-US" sz="2400" dirty="0" smtClean="0"/>
              <a:t> of an atom.   </a:t>
            </a:r>
          </a:p>
          <a:p>
            <a:pPr marL="651510" lvl="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1.00794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Hydrogen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Li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6.941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Lithium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He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4.002602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Helium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MC900053613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393056" y="295275"/>
            <a:ext cx="571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348" y="3845952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349" y="3816171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02349" y="3816171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0" y="274638"/>
            <a:ext cx="686444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     Explore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8" y="1600200"/>
            <a:ext cx="6632621" cy="470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Activity: The Octet Rules!</a:t>
            </a:r>
          </a:p>
          <a:p>
            <a:pPr marL="651510" lvl="0" indent="-514350">
              <a:buNone/>
            </a:pPr>
            <a:r>
              <a:rPr lang="en-US" dirty="0" smtClean="0"/>
              <a:t> </a:t>
            </a:r>
          </a:p>
          <a:p>
            <a:pPr marL="651510" lvl="0" indent="-514350">
              <a:buNone/>
            </a:pPr>
            <a:r>
              <a:rPr lang="en-US" dirty="0" smtClean="0"/>
              <a:t>The formula for determining how many neutrons are in a neutral atom </a:t>
            </a:r>
          </a:p>
          <a:p>
            <a:pPr marL="651510" lvl="0" indent="-514350">
              <a:buNone/>
            </a:pPr>
            <a:endParaRPr lang="en-US" dirty="0" smtClean="0"/>
          </a:p>
          <a:p>
            <a:pPr marL="651510" lvl="0" indent="-514350">
              <a:buNone/>
            </a:pPr>
            <a:r>
              <a:rPr lang="en-US" dirty="0" smtClean="0"/>
              <a:t>atomic mass - atomic number = neutrons </a:t>
            </a:r>
          </a:p>
          <a:p>
            <a:pPr marL="651510" lvl="0" indent="-514350">
              <a:buNone/>
            </a:pPr>
            <a:endParaRPr lang="en-US" dirty="0" smtClean="0"/>
          </a:p>
          <a:p>
            <a:pPr marL="651510" lvl="0" indent="-514350">
              <a:buNone/>
            </a:pPr>
            <a:r>
              <a:rPr lang="en-US" dirty="0" smtClean="0"/>
              <a:t>How many protons, neutrons, and electrons are in a neutral atom of Be, Fe, and Ag?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915" y="0"/>
            <a:ext cx="1856705" cy="6858000"/>
            <a:chOff x="203915" y="0"/>
            <a:chExt cx="1856705" cy="6858000"/>
          </a:xfrm>
        </p:grpSpPr>
        <p:sp>
          <p:nvSpPr>
            <p:cNvPr id="5" name="Rectangle 4"/>
            <p:cNvSpPr/>
            <p:nvPr/>
          </p:nvSpPr>
          <p:spPr>
            <a:xfrm>
              <a:off x="206062" y="283334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Be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9.012182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Beryllium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6794" y="4707228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79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Ag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196.966569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Silver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915" y="2470595"/>
              <a:ext cx="1674253" cy="19704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26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chemeClr val="tx1"/>
                  </a:solidFill>
                </a:rPr>
                <a:t>Fe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55.845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Iron</a:t>
              </a:r>
            </a:p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-1368380" y="3429000"/>
              <a:ext cx="6858000" cy="0"/>
            </a:xfrm>
            <a:prstGeom prst="line">
              <a:avLst/>
            </a:prstGeom>
            <a:ln w="127000"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MC900053613"/>
          <p:cNvPicPr/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2393056" y="295275"/>
            <a:ext cx="571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1415</Words>
  <Application>Microsoft Office PowerPoint</Application>
  <PresentationFormat>On-screen Show (4:3)</PresentationFormat>
  <Paragraphs>739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Valence Electrons</vt:lpstr>
      <vt:lpstr>TEKS 8.5 (B)  - identify that protons determine an element's identity and valence electrons determine its chemical properties, including reactivity; </vt:lpstr>
      <vt:lpstr>Fabulous Fact or Mystical Myth</vt:lpstr>
      <vt:lpstr>Fabulous Fact or Mystical Myth</vt:lpstr>
      <vt:lpstr>Fabulous Fact or Mystical Myth</vt:lpstr>
      <vt:lpstr>Lesson Objectives</vt:lpstr>
      <vt:lpstr>     Engage</vt:lpstr>
      <vt:lpstr>     Explore</vt:lpstr>
      <vt:lpstr>     Explore</vt:lpstr>
      <vt:lpstr>     Explore</vt:lpstr>
      <vt:lpstr>     Explain</vt:lpstr>
      <vt:lpstr>     Explain</vt:lpstr>
      <vt:lpstr>     Elaborate I</vt:lpstr>
      <vt:lpstr>     Elaborate I Debriefing</vt:lpstr>
      <vt:lpstr>     Elaborate I Debriefing</vt:lpstr>
      <vt:lpstr>     Elaborate II</vt:lpstr>
      <vt:lpstr>     Elaborate II Debriefing</vt:lpstr>
      <vt:lpstr>     Elaborate II Debriefing</vt:lpstr>
      <vt:lpstr>     Elaborate II Debriefing</vt:lpstr>
      <vt:lpstr>     Elaborate II Debriefing</vt:lpstr>
      <vt:lpstr>     Evaluate</vt:lpstr>
      <vt:lpstr>     Evaluate Key</vt:lpstr>
      <vt:lpstr>     Evaluate Key</vt:lpstr>
    </vt:vector>
  </TitlesOfParts>
  <Company>University of North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 Harrell</dc:creator>
  <cp:lastModifiedBy>Michele Wright</cp:lastModifiedBy>
  <cp:revision>83</cp:revision>
  <dcterms:created xsi:type="dcterms:W3CDTF">2011-11-21T03:59:30Z</dcterms:created>
  <dcterms:modified xsi:type="dcterms:W3CDTF">2011-11-21T04:01:52Z</dcterms:modified>
</cp:coreProperties>
</file>