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5"/>
  </p:notesMasterIdLst>
  <p:sldIdLst>
    <p:sldId id="309" r:id="rId2"/>
    <p:sldId id="310" r:id="rId3"/>
    <p:sldId id="31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66"/>
    <a:srgbClr val="FF99FF"/>
    <a:srgbClr val="FFFF00"/>
    <a:srgbClr val="FFCC66"/>
    <a:srgbClr val="66CCF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3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85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022BD8-7B4A-47AC-BCE1-AECBDB15259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D6A63-7965-4E2A-AF92-04BDDC2793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6856E-589D-41D1-B84D-3B3FA96E39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D049D-916C-43B8-A46F-B7863C482C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BA6C3-F010-4F0F-BAE7-B5365E65A0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DFF07-5DFF-4197-A32B-A41CA8568C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41DFD-DC17-4A58-9C68-48252A13A6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0EF23-2395-40EA-9047-C7A301EE0F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FCAA7-6F3A-4BFE-9473-B768E85431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02A35-AEEE-4EB0-9530-AEA9458832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486B4-4B1A-4DBD-BA80-B591361FA5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426D8-B7FC-47A3-A6FF-15F262CAE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99">
                <a:gamma/>
                <a:shade val="46275"/>
                <a:invGamma/>
              </a:srgbClr>
            </a:gs>
            <a:gs pos="100000">
              <a:srgbClr val="3333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fld id="{46608028-1CCB-40E5-B3E3-3635061C764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strips dir="ru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Water:  the Universal Solvent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213" y="1052513"/>
            <a:ext cx="6902450" cy="5029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One side of water is negatively charged because the oxygen atom keeps the shared electrons longer than the hydrogen atoms.  As a result the</a:t>
            </a:r>
            <a:br>
              <a:rPr lang="en-US"/>
            </a:br>
            <a:r>
              <a:rPr lang="en-US"/>
              <a:t>oxygen side is negatively charged</a:t>
            </a:r>
            <a:br>
              <a:rPr lang="en-US"/>
            </a:br>
            <a:r>
              <a:rPr lang="en-US"/>
              <a:t>and the hydrogen side of water is positively charged.</a:t>
            </a:r>
          </a:p>
        </p:txBody>
      </p:sp>
      <p:sp>
        <p:nvSpPr>
          <p:cNvPr id="103428" name="Oval 4"/>
          <p:cNvSpPr>
            <a:spLocks noChangeArrowheads="1"/>
          </p:cNvSpPr>
          <p:nvPr/>
        </p:nvSpPr>
        <p:spPr bwMode="auto">
          <a:xfrm>
            <a:off x="6518275" y="2065338"/>
            <a:ext cx="1711325" cy="17113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5400">
                <a:latin typeface="Times New Roman" pitchFamily="18" charset="0"/>
              </a:rPr>
              <a:t>O</a:t>
            </a:r>
          </a:p>
        </p:txBody>
      </p:sp>
      <p:sp>
        <p:nvSpPr>
          <p:cNvPr id="103429" name="Oval 5"/>
          <p:cNvSpPr>
            <a:spLocks noChangeArrowheads="1"/>
          </p:cNvSpPr>
          <p:nvPr/>
        </p:nvSpPr>
        <p:spPr bwMode="auto">
          <a:xfrm>
            <a:off x="7756525" y="1873250"/>
            <a:ext cx="679450" cy="679450"/>
          </a:xfrm>
          <a:prstGeom prst="ellipse">
            <a:avLst/>
          </a:prstGeom>
          <a:gradFill rotWithShape="1">
            <a:gsLst>
              <a:gs pos="0">
                <a:schemeClr val="tx1">
                  <a:gamma/>
                  <a:shade val="12157"/>
                  <a:invGamma/>
                  <a:alpha val="0"/>
                </a:schemeClr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32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3430" name="Oval 6"/>
          <p:cNvSpPr>
            <a:spLocks noChangeArrowheads="1"/>
          </p:cNvSpPr>
          <p:nvPr/>
        </p:nvSpPr>
        <p:spPr bwMode="auto">
          <a:xfrm>
            <a:off x="6286500" y="1922463"/>
            <a:ext cx="679450" cy="679450"/>
          </a:xfrm>
          <a:prstGeom prst="ellipse">
            <a:avLst/>
          </a:prstGeom>
          <a:gradFill rotWithShape="1">
            <a:gsLst>
              <a:gs pos="0">
                <a:schemeClr val="tx1">
                  <a:gamma/>
                  <a:shade val="12157"/>
                  <a:invGamma/>
                  <a:alpha val="0"/>
                </a:schemeClr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32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3431" name="Oval 7"/>
          <p:cNvSpPr>
            <a:spLocks noChangeArrowheads="1"/>
          </p:cNvSpPr>
          <p:nvPr/>
        </p:nvSpPr>
        <p:spPr bwMode="auto">
          <a:xfrm>
            <a:off x="6386513" y="1917700"/>
            <a:ext cx="176212" cy="176213"/>
          </a:xfrm>
          <a:prstGeom prst="ellipse">
            <a:avLst/>
          </a:prstGeom>
          <a:solidFill>
            <a:srgbClr val="FF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pPr algn="ctr" eaLnBrk="0" hangingPunct="0"/>
            <a:endParaRPr lang="en-US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3432" name="Oval 8"/>
          <p:cNvSpPr>
            <a:spLocks noChangeArrowheads="1"/>
          </p:cNvSpPr>
          <p:nvPr/>
        </p:nvSpPr>
        <p:spPr bwMode="auto">
          <a:xfrm>
            <a:off x="8248650" y="2011363"/>
            <a:ext cx="176213" cy="176212"/>
          </a:xfrm>
          <a:prstGeom prst="ellipse">
            <a:avLst/>
          </a:prstGeom>
          <a:solidFill>
            <a:srgbClr val="FF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433" name="Group 9"/>
          <p:cNvGrpSpPr>
            <a:grpSpLocks/>
          </p:cNvGrpSpPr>
          <p:nvPr/>
        </p:nvGrpSpPr>
        <p:grpSpPr bwMode="auto">
          <a:xfrm>
            <a:off x="6518275" y="2133600"/>
            <a:ext cx="236538" cy="236538"/>
            <a:chOff x="2833" y="3824"/>
            <a:chExt cx="149" cy="149"/>
          </a:xfrm>
        </p:grpSpPr>
        <p:sp>
          <p:nvSpPr>
            <p:cNvPr id="103434" name="Oval 10"/>
            <p:cNvSpPr>
              <a:spLocks noChangeArrowheads="1"/>
            </p:cNvSpPr>
            <p:nvPr/>
          </p:nvSpPr>
          <p:spPr bwMode="auto">
            <a:xfrm>
              <a:off x="2833" y="3824"/>
              <a:ext cx="149" cy="149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5" name="AutoShape 11"/>
            <p:cNvSpPr>
              <a:spLocks noChangeArrowheads="1"/>
            </p:cNvSpPr>
            <p:nvPr/>
          </p:nvSpPr>
          <p:spPr bwMode="auto">
            <a:xfrm>
              <a:off x="2852" y="3842"/>
              <a:ext cx="112" cy="112"/>
            </a:xfrm>
            <a:prstGeom prst="plus">
              <a:avLst>
                <a:gd name="adj" fmla="val 40889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436" name="Group 12"/>
          <p:cNvGrpSpPr>
            <a:grpSpLocks/>
          </p:cNvGrpSpPr>
          <p:nvPr/>
        </p:nvGrpSpPr>
        <p:grpSpPr bwMode="auto">
          <a:xfrm>
            <a:off x="7997825" y="2108200"/>
            <a:ext cx="236538" cy="236538"/>
            <a:chOff x="2833" y="3824"/>
            <a:chExt cx="149" cy="149"/>
          </a:xfrm>
        </p:grpSpPr>
        <p:sp>
          <p:nvSpPr>
            <p:cNvPr id="103437" name="Oval 13"/>
            <p:cNvSpPr>
              <a:spLocks noChangeArrowheads="1"/>
            </p:cNvSpPr>
            <p:nvPr/>
          </p:nvSpPr>
          <p:spPr bwMode="auto">
            <a:xfrm>
              <a:off x="2833" y="3824"/>
              <a:ext cx="149" cy="149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8" name="AutoShape 14"/>
            <p:cNvSpPr>
              <a:spLocks noChangeArrowheads="1"/>
            </p:cNvSpPr>
            <p:nvPr/>
          </p:nvSpPr>
          <p:spPr bwMode="auto">
            <a:xfrm>
              <a:off x="2852" y="3842"/>
              <a:ext cx="112" cy="112"/>
            </a:xfrm>
            <a:prstGeom prst="plus">
              <a:avLst>
                <a:gd name="adj" fmla="val 40889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439" name="Oval 15"/>
          <p:cNvSpPr>
            <a:spLocks noChangeArrowheads="1"/>
          </p:cNvSpPr>
          <p:nvPr/>
        </p:nvSpPr>
        <p:spPr bwMode="auto">
          <a:xfrm>
            <a:off x="6942138" y="3094038"/>
            <a:ext cx="176212" cy="176212"/>
          </a:xfrm>
          <a:prstGeom prst="ellipse">
            <a:avLst/>
          </a:prstGeom>
          <a:solidFill>
            <a:schemeClr val="bg2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0" name="Oval 16"/>
          <p:cNvSpPr>
            <a:spLocks noChangeArrowheads="1"/>
          </p:cNvSpPr>
          <p:nvPr/>
        </p:nvSpPr>
        <p:spPr bwMode="auto">
          <a:xfrm>
            <a:off x="7704138" y="3124200"/>
            <a:ext cx="176212" cy="176213"/>
          </a:xfrm>
          <a:prstGeom prst="ellipse">
            <a:avLst/>
          </a:prstGeom>
          <a:solidFill>
            <a:schemeClr val="bg2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1" name="AutoShape 17"/>
          <p:cNvSpPr>
            <a:spLocks noChangeArrowheads="1"/>
          </p:cNvSpPr>
          <p:nvPr/>
        </p:nvSpPr>
        <p:spPr bwMode="auto">
          <a:xfrm>
            <a:off x="7189788" y="1535113"/>
            <a:ext cx="366712" cy="366712"/>
          </a:xfrm>
          <a:prstGeom prst="plus">
            <a:avLst>
              <a:gd name="adj" fmla="val 40889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2" name="Rectangle 18"/>
          <p:cNvSpPr>
            <a:spLocks noChangeArrowheads="1"/>
          </p:cNvSpPr>
          <p:nvPr/>
        </p:nvSpPr>
        <p:spPr bwMode="auto">
          <a:xfrm>
            <a:off x="7153275" y="3998913"/>
            <a:ext cx="428625" cy="88900"/>
          </a:xfrm>
          <a:prstGeom prst="rect">
            <a:avLst/>
          </a:prstGeom>
          <a:solidFill>
            <a:srgbClr val="00E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C -0.00677 0.00648 -0.0165 0.01782 -0.01615 0.03009 C -0.0158 0.04236 -0.0066 0.0662 0.00173 0.07315 C 0.01007 0.08009 0.01562 0.0787 0.03385 0.07106 C 0.05208 0.06342 0.08593 0.01921 0.11128 0.02778 C 0.13663 0.03634 0.18402 0.0625 0.18559 0.12268 C 0.18715 0.18287 0.1533 0.22014 0.12916 0.23449 C 0.10503 0.24884 0.05902 0.22963 0.04045 0.20879 C 0.02187 0.18796 0.01597 0.13819 0.01788 0.10972 C 0.01979 0.08125 0.04774 0.05625 0.05173 0.03866 C 0.05573 0.02106 0.04652 0.01204 0.04201 0.00417 C 0.0375 -0.00371 0.03055 -0.00718 0.0243 -0.00857 C 0.01805 -0.00996 0.00538 -0.00602 3.33333E-6 1.48148E-6 Z " pathEditMode="relative" rAng="0" ptsTypes="aaaaasaaaaaaa">
                                      <p:cBhvr>
                                        <p:cTn id="6" dur="50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11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-0.00348 C 0.00157 -0.01366 -0.00625 -0.02709 -0.01545 -0.02871 C -0.02465 -0.0301 -0.04357 -0.0213 -0.05 -0.01135 C -0.05625 -0.00116 -0.0559 0.00578 -0.05278 0.03148 C -0.04965 0.05648 -0.02153 0.1074 -0.03142 0.13958 C -0.0401 0.17013 -0.06718 0.23078 -0.11146 0.22384 C -0.15677 0.21713 -0.17951 0.16782 -0.18732 0.13472 C -0.19462 0.09976 -0.17413 0.04282 -0.15538 0.02152 C -0.1368 -0.00162 -0.09982 -0.00139 -0.07934 0.00509 C -0.0585 0.01134 -0.04375 0.05185 -0.03055 0.05833 C -0.01875 0.06713 -0.01076 0.05625 -0.00434 0.05138 C 0.00226 0.04537 0.00573 0.03796 0.00764 0.02986 C 0.00955 0.02176 0.00834 0.00439 0.00469 -0.00348 Z " pathEditMode="relative" rAng="5876864" ptsTypes="aaaaasaaaaaaa">
                                      <p:cBhvr>
                                        <p:cTn id="8" dur="5000" spd="-1000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" y="9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94444E-6 2.96296E-6 C 0.00677 0.01481 0.01702 0.03426 0.03229 0.03217 C 0.04757 0.03009 0.08229 0.01273 0.09202 -0.01297 C 0.10174 -0.03866 0.08976 -0.09468 0.09028 -0.12269 C 0.0908 -0.1507 0.08594 -0.17223 0.09514 -0.18079 C 0.10434 -0.18935 0.13715 -0.18542 0.14514 -0.17431 C 0.15313 -0.1632 0.15347 -0.12269 0.14358 -0.11412 C 0.13368 -0.10556 0.10764 -0.12408 0.08559 -0.12269 C 0.06354 -0.1213 0.02691 -0.11667 0.01129 -0.10556 C -0.00434 -0.09445 -0.00555 -0.07292 -0.00798 -0.05602 C -0.01041 -0.03912 -0.00677 -0.01482 -1.94444E-6 2.96296E-6 Z " pathEditMode="relative" rAng="0" ptsTypes="aaaaaaaaaaa">
                                      <p:cBhvr>
                                        <p:cTn id="10" dur="5000" fill="hold"/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-7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61111E-6 4.81481E-6 C 0.01007 -0.01112 0.02292 -0.02755 0.0191 -0.04769 C 0.01528 -0.06713 -0.0026 -0.11042 -0.02343 -0.11945 C -0.04392 -0.12848 -0.0835 -0.1044 -0.10434 -0.10093 C -0.12517 -0.09746 -0.14045 -0.08797 -0.14809 -0.09885 C -0.1559 -0.10996 -0.15781 -0.15348 -0.15069 -0.16575 C -0.14357 -0.17778 -0.11389 -0.18426 -0.10607 -0.17246 C -0.09826 -0.16065 -0.10816 -0.12362 -0.10364 -0.09468 C -0.0993 -0.06598 -0.09045 -0.01829 -0.07986 0.00069 C -0.06961 0.01967 -0.05347 0.01805 -0.04027 0.01875 C -0.02743 0.01944 -0.00989 0.01111 -3.61111E-6 4.81481E-6 Z " pathEditMode="relative" rAng="15693080" ptsTypes="aaaaaaaaaaa">
                                      <p:cBhvr>
                                        <p:cTn id="12" dur="5000" spd="-100000" fill="hold"/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-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1" grpId="0" animBg="1"/>
      <p:bldP spid="103432" grpId="0" animBg="1"/>
      <p:bldP spid="103439" grpId="0" animBg="1"/>
      <p:bldP spid="103440" grpId="0" animBg="1"/>
      <p:bldP spid="103441" grpId="0" animBg="1"/>
      <p:bldP spid="1034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sz="4000"/>
              <a:t>Water:  the Universal Solvent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700088"/>
            <a:ext cx="8856662" cy="2182812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200">
                <a:latin typeface="Arial Narrow" pitchFamily="34" charset="0"/>
              </a:rPr>
              <a:t>Like a magnet that pulls on things that are magnetic, water pulls on things that are electrically charged.  Magnets have north &amp; south poles, water has positive and negative poles and thus called a polar solvent.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200">
                <a:solidFill>
                  <a:schemeClr val="tx2"/>
                </a:solidFill>
                <a:latin typeface="Arial Narrow" pitchFamily="34" charset="0"/>
              </a:rPr>
              <a:t>Since unlike charges attract, the negative end of water will be attracted to the positive sodium ion.  The positive end of water will be attracted to the negative chloride ion.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200">
                <a:latin typeface="Arial Narrow" pitchFamily="34" charset="0"/>
              </a:rPr>
              <a:t>Since water is always in motion, it will pull on the ionic compound and move the ions away from each other.  This dissolves the ionic compound.</a:t>
            </a:r>
          </a:p>
        </p:txBody>
      </p:sp>
      <p:grpSp>
        <p:nvGrpSpPr>
          <p:cNvPr id="104452" name="Group 4"/>
          <p:cNvGrpSpPr>
            <a:grpSpLocks/>
          </p:cNvGrpSpPr>
          <p:nvPr/>
        </p:nvGrpSpPr>
        <p:grpSpPr bwMode="auto">
          <a:xfrm rot="-2425199">
            <a:off x="5038725" y="4759325"/>
            <a:ext cx="1155700" cy="1373188"/>
            <a:chOff x="3960" y="967"/>
            <a:chExt cx="1354" cy="1608"/>
          </a:xfrm>
        </p:grpSpPr>
        <p:sp>
          <p:nvSpPr>
            <p:cNvPr id="104453" name="Oval 5"/>
            <p:cNvSpPr>
              <a:spLocks noChangeArrowheads="1"/>
            </p:cNvSpPr>
            <p:nvPr/>
          </p:nvSpPr>
          <p:spPr bwMode="auto">
            <a:xfrm>
              <a:off x="4106" y="1301"/>
              <a:ext cx="1078" cy="107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4000"/>
                <a:t>O</a:t>
              </a:r>
            </a:p>
          </p:txBody>
        </p:sp>
        <p:sp>
          <p:nvSpPr>
            <p:cNvPr id="104454" name="Oval 6"/>
            <p:cNvSpPr>
              <a:spLocks noChangeArrowheads="1"/>
            </p:cNvSpPr>
            <p:nvPr/>
          </p:nvSpPr>
          <p:spPr bwMode="auto">
            <a:xfrm>
              <a:off x="4886" y="1195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104455" name="Oval 7"/>
            <p:cNvSpPr>
              <a:spLocks noChangeArrowheads="1"/>
            </p:cNvSpPr>
            <p:nvPr/>
          </p:nvSpPr>
          <p:spPr bwMode="auto">
            <a:xfrm>
              <a:off x="3960" y="1196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grpSp>
          <p:nvGrpSpPr>
            <p:cNvPr id="104456" name="Group 8"/>
            <p:cNvGrpSpPr>
              <a:grpSpLocks/>
            </p:cNvGrpSpPr>
            <p:nvPr/>
          </p:nvGrpSpPr>
          <p:grpSpPr bwMode="auto">
            <a:xfrm>
              <a:off x="4106" y="1335"/>
              <a:ext cx="149" cy="149"/>
              <a:chOff x="2833" y="3824"/>
              <a:chExt cx="149" cy="149"/>
            </a:xfrm>
          </p:grpSpPr>
          <p:sp>
            <p:nvSpPr>
              <p:cNvPr id="104457" name="Oval 9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58" name="AutoShape 10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4459" name="Group 11"/>
            <p:cNvGrpSpPr>
              <a:grpSpLocks/>
            </p:cNvGrpSpPr>
            <p:nvPr/>
          </p:nvGrpSpPr>
          <p:grpSpPr bwMode="auto">
            <a:xfrm>
              <a:off x="5038" y="1335"/>
              <a:ext cx="149" cy="149"/>
              <a:chOff x="2833" y="3824"/>
              <a:chExt cx="149" cy="149"/>
            </a:xfrm>
          </p:grpSpPr>
          <p:sp>
            <p:nvSpPr>
              <p:cNvPr id="104460" name="Oval 12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61" name="AutoShape 13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462" name="AutoShape 14"/>
            <p:cNvSpPr>
              <a:spLocks noChangeArrowheads="1"/>
            </p:cNvSpPr>
            <p:nvPr/>
          </p:nvSpPr>
          <p:spPr bwMode="auto">
            <a:xfrm>
              <a:off x="4526" y="967"/>
              <a:ext cx="231" cy="231"/>
            </a:xfrm>
            <a:prstGeom prst="plus">
              <a:avLst>
                <a:gd name="adj" fmla="val 40889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3" name="Rectangle 15"/>
            <p:cNvSpPr>
              <a:spLocks noChangeArrowheads="1"/>
            </p:cNvSpPr>
            <p:nvPr/>
          </p:nvSpPr>
          <p:spPr bwMode="auto">
            <a:xfrm>
              <a:off x="4506" y="2519"/>
              <a:ext cx="270" cy="56"/>
            </a:xfrm>
            <a:prstGeom prst="rect">
              <a:avLst/>
            </a:prstGeom>
            <a:solidFill>
              <a:srgbClr val="00E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464" name="Group 16"/>
          <p:cNvGrpSpPr>
            <a:grpSpLocks/>
          </p:cNvGrpSpPr>
          <p:nvPr/>
        </p:nvGrpSpPr>
        <p:grpSpPr bwMode="auto">
          <a:xfrm rot="739711" flipV="1">
            <a:off x="3009900" y="4970463"/>
            <a:ext cx="1155700" cy="1373187"/>
            <a:chOff x="3960" y="967"/>
            <a:chExt cx="1354" cy="1608"/>
          </a:xfrm>
        </p:grpSpPr>
        <p:sp>
          <p:nvSpPr>
            <p:cNvPr id="104465" name="Oval 17"/>
            <p:cNvSpPr>
              <a:spLocks noChangeArrowheads="1"/>
            </p:cNvSpPr>
            <p:nvPr/>
          </p:nvSpPr>
          <p:spPr bwMode="auto">
            <a:xfrm>
              <a:off x="4106" y="1301"/>
              <a:ext cx="1078" cy="107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4000"/>
                <a:t>O</a:t>
              </a:r>
            </a:p>
          </p:txBody>
        </p:sp>
        <p:sp>
          <p:nvSpPr>
            <p:cNvPr id="104466" name="Oval 18"/>
            <p:cNvSpPr>
              <a:spLocks noChangeArrowheads="1"/>
            </p:cNvSpPr>
            <p:nvPr/>
          </p:nvSpPr>
          <p:spPr bwMode="auto">
            <a:xfrm>
              <a:off x="4886" y="1195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104467" name="Oval 19"/>
            <p:cNvSpPr>
              <a:spLocks noChangeArrowheads="1"/>
            </p:cNvSpPr>
            <p:nvPr/>
          </p:nvSpPr>
          <p:spPr bwMode="auto">
            <a:xfrm>
              <a:off x="3960" y="1196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grpSp>
          <p:nvGrpSpPr>
            <p:cNvPr id="104468" name="Group 20"/>
            <p:cNvGrpSpPr>
              <a:grpSpLocks/>
            </p:cNvGrpSpPr>
            <p:nvPr/>
          </p:nvGrpSpPr>
          <p:grpSpPr bwMode="auto">
            <a:xfrm>
              <a:off x="4106" y="1335"/>
              <a:ext cx="149" cy="149"/>
              <a:chOff x="2833" y="3824"/>
              <a:chExt cx="149" cy="149"/>
            </a:xfrm>
          </p:grpSpPr>
          <p:sp>
            <p:nvSpPr>
              <p:cNvPr id="104469" name="Oval 21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70" name="AutoShape 22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4471" name="Group 23"/>
            <p:cNvGrpSpPr>
              <a:grpSpLocks/>
            </p:cNvGrpSpPr>
            <p:nvPr/>
          </p:nvGrpSpPr>
          <p:grpSpPr bwMode="auto">
            <a:xfrm>
              <a:off x="5038" y="1335"/>
              <a:ext cx="149" cy="149"/>
              <a:chOff x="2833" y="3824"/>
              <a:chExt cx="149" cy="149"/>
            </a:xfrm>
          </p:grpSpPr>
          <p:sp>
            <p:nvSpPr>
              <p:cNvPr id="104472" name="Oval 24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73" name="AutoShape 25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474" name="AutoShape 26"/>
            <p:cNvSpPr>
              <a:spLocks noChangeArrowheads="1"/>
            </p:cNvSpPr>
            <p:nvPr/>
          </p:nvSpPr>
          <p:spPr bwMode="auto">
            <a:xfrm>
              <a:off x="4526" y="967"/>
              <a:ext cx="231" cy="231"/>
            </a:xfrm>
            <a:prstGeom prst="plus">
              <a:avLst>
                <a:gd name="adj" fmla="val 40889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5" name="Rectangle 27"/>
            <p:cNvSpPr>
              <a:spLocks noChangeArrowheads="1"/>
            </p:cNvSpPr>
            <p:nvPr/>
          </p:nvSpPr>
          <p:spPr bwMode="auto">
            <a:xfrm>
              <a:off x="4506" y="2519"/>
              <a:ext cx="270" cy="56"/>
            </a:xfrm>
            <a:prstGeom prst="rect">
              <a:avLst/>
            </a:prstGeom>
            <a:solidFill>
              <a:srgbClr val="00E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476" name="Oval 28"/>
          <p:cNvSpPr>
            <a:spLocks noChangeArrowheads="1"/>
          </p:cNvSpPr>
          <p:nvPr/>
        </p:nvSpPr>
        <p:spPr bwMode="auto">
          <a:xfrm>
            <a:off x="3438525" y="4068763"/>
            <a:ext cx="847725" cy="846137"/>
          </a:xfrm>
          <a:prstGeom prst="ellipse">
            <a:avLst/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  <a:latin typeface="Times New Roman" pitchFamily="18" charset="0"/>
              </a:rPr>
              <a:t>Na</a:t>
            </a:r>
            <a:r>
              <a:rPr lang="en-US" sz="2400" baseline="30000">
                <a:solidFill>
                  <a:schemeClr val="bg2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104477" name="Oval 29"/>
          <p:cNvSpPr>
            <a:spLocks noChangeArrowheads="1"/>
          </p:cNvSpPr>
          <p:nvPr/>
        </p:nvSpPr>
        <p:spPr bwMode="auto">
          <a:xfrm>
            <a:off x="4186238" y="3983038"/>
            <a:ext cx="1014412" cy="1014412"/>
          </a:xfrm>
          <a:prstGeom prst="ellipse">
            <a:avLst/>
          </a:prstGeom>
          <a:gradFill rotWithShape="1">
            <a:gsLst>
              <a:gs pos="0">
                <a:srgbClr val="AEDD4F"/>
              </a:gs>
              <a:gs pos="100000">
                <a:srgbClr val="AEDD4F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  <a:latin typeface="Times New Roman" pitchFamily="18" charset="0"/>
              </a:rPr>
              <a:t>Cl</a:t>
            </a:r>
            <a:r>
              <a:rPr lang="en-US" sz="3200" baseline="30000">
                <a:solidFill>
                  <a:schemeClr val="bg2"/>
                </a:solidFill>
                <a:latin typeface="Times New Roman" pitchFamily="18" charset="0"/>
              </a:rPr>
              <a:t>-</a:t>
            </a:r>
          </a:p>
        </p:txBody>
      </p:sp>
      <p:grpSp>
        <p:nvGrpSpPr>
          <p:cNvPr id="104478" name="Group 30"/>
          <p:cNvGrpSpPr>
            <a:grpSpLocks/>
          </p:cNvGrpSpPr>
          <p:nvPr/>
        </p:nvGrpSpPr>
        <p:grpSpPr bwMode="auto">
          <a:xfrm rot="3701018" flipV="1">
            <a:off x="2101850" y="4244975"/>
            <a:ext cx="1157288" cy="1373188"/>
            <a:chOff x="3960" y="967"/>
            <a:chExt cx="1354" cy="1608"/>
          </a:xfrm>
        </p:grpSpPr>
        <p:sp>
          <p:nvSpPr>
            <p:cNvPr id="104479" name="Oval 31"/>
            <p:cNvSpPr>
              <a:spLocks noChangeArrowheads="1"/>
            </p:cNvSpPr>
            <p:nvPr/>
          </p:nvSpPr>
          <p:spPr bwMode="auto">
            <a:xfrm>
              <a:off x="4106" y="1301"/>
              <a:ext cx="1078" cy="107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4000"/>
                <a:t>O</a:t>
              </a:r>
            </a:p>
          </p:txBody>
        </p:sp>
        <p:sp>
          <p:nvSpPr>
            <p:cNvPr id="104480" name="Oval 32"/>
            <p:cNvSpPr>
              <a:spLocks noChangeArrowheads="1"/>
            </p:cNvSpPr>
            <p:nvPr/>
          </p:nvSpPr>
          <p:spPr bwMode="auto">
            <a:xfrm>
              <a:off x="4886" y="1195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104481" name="Oval 33"/>
            <p:cNvSpPr>
              <a:spLocks noChangeArrowheads="1"/>
            </p:cNvSpPr>
            <p:nvPr/>
          </p:nvSpPr>
          <p:spPr bwMode="auto">
            <a:xfrm>
              <a:off x="3960" y="1196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grpSp>
          <p:nvGrpSpPr>
            <p:cNvPr id="104482" name="Group 34"/>
            <p:cNvGrpSpPr>
              <a:grpSpLocks/>
            </p:cNvGrpSpPr>
            <p:nvPr/>
          </p:nvGrpSpPr>
          <p:grpSpPr bwMode="auto">
            <a:xfrm>
              <a:off x="4106" y="1335"/>
              <a:ext cx="149" cy="149"/>
              <a:chOff x="2833" y="3824"/>
              <a:chExt cx="149" cy="149"/>
            </a:xfrm>
          </p:grpSpPr>
          <p:sp>
            <p:nvSpPr>
              <p:cNvPr id="104483" name="Oval 35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84" name="AutoShape 36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4485" name="Group 37"/>
            <p:cNvGrpSpPr>
              <a:grpSpLocks/>
            </p:cNvGrpSpPr>
            <p:nvPr/>
          </p:nvGrpSpPr>
          <p:grpSpPr bwMode="auto">
            <a:xfrm>
              <a:off x="5038" y="1335"/>
              <a:ext cx="149" cy="149"/>
              <a:chOff x="2833" y="3824"/>
              <a:chExt cx="149" cy="149"/>
            </a:xfrm>
          </p:grpSpPr>
          <p:sp>
            <p:nvSpPr>
              <p:cNvPr id="104486" name="Oval 38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87" name="AutoShape 39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488" name="AutoShape 40"/>
            <p:cNvSpPr>
              <a:spLocks noChangeArrowheads="1"/>
            </p:cNvSpPr>
            <p:nvPr/>
          </p:nvSpPr>
          <p:spPr bwMode="auto">
            <a:xfrm>
              <a:off x="4526" y="967"/>
              <a:ext cx="231" cy="231"/>
            </a:xfrm>
            <a:prstGeom prst="plus">
              <a:avLst>
                <a:gd name="adj" fmla="val 40889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9" name="Rectangle 41"/>
            <p:cNvSpPr>
              <a:spLocks noChangeArrowheads="1"/>
            </p:cNvSpPr>
            <p:nvPr/>
          </p:nvSpPr>
          <p:spPr bwMode="auto">
            <a:xfrm>
              <a:off x="4506" y="2519"/>
              <a:ext cx="270" cy="56"/>
            </a:xfrm>
            <a:prstGeom prst="rect">
              <a:avLst/>
            </a:prstGeom>
            <a:solidFill>
              <a:srgbClr val="00E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490" name="Group 42"/>
          <p:cNvGrpSpPr>
            <a:grpSpLocks/>
          </p:cNvGrpSpPr>
          <p:nvPr/>
        </p:nvGrpSpPr>
        <p:grpSpPr bwMode="auto">
          <a:xfrm rot="14865393">
            <a:off x="5214144" y="3247231"/>
            <a:ext cx="1155700" cy="1373188"/>
            <a:chOff x="3960" y="967"/>
            <a:chExt cx="1354" cy="1608"/>
          </a:xfrm>
        </p:grpSpPr>
        <p:sp>
          <p:nvSpPr>
            <p:cNvPr id="104491" name="Oval 43"/>
            <p:cNvSpPr>
              <a:spLocks noChangeArrowheads="1"/>
            </p:cNvSpPr>
            <p:nvPr/>
          </p:nvSpPr>
          <p:spPr bwMode="auto">
            <a:xfrm>
              <a:off x="4106" y="1301"/>
              <a:ext cx="1078" cy="107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4000"/>
                <a:t>O</a:t>
              </a:r>
            </a:p>
          </p:txBody>
        </p:sp>
        <p:sp>
          <p:nvSpPr>
            <p:cNvPr id="104492" name="Oval 44"/>
            <p:cNvSpPr>
              <a:spLocks noChangeArrowheads="1"/>
            </p:cNvSpPr>
            <p:nvPr/>
          </p:nvSpPr>
          <p:spPr bwMode="auto">
            <a:xfrm>
              <a:off x="4886" y="1195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104493" name="Oval 45"/>
            <p:cNvSpPr>
              <a:spLocks noChangeArrowheads="1"/>
            </p:cNvSpPr>
            <p:nvPr/>
          </p:nvSpPr>
          <p:spPr bwMode="auto">
            <a:xfrm>
              <a:off x="3960" y="1196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grpSp>
          <p:nvGrpSpPr>
            <p:cNvPr id="104494" name="Group 46"/>
            <p:cNvGrpSpPr>
              <a:grpSpLocks/>
            </p:cNvGrpSpPr>
            <p:nvPr/>
          </p:nvGrpSpPr>
          <p:grpSpPr bwMode="auto">
            <a:xfrm>
              <a:off x="4106" y="1335"/>
              <a:ext cx="149" cy="149"/>
              <a:chOff x="2833" y="3824"/>
              <a:chExt cx="149" cy="149"/>
            </a:xfrm>
          </p:grpSpPr>
          <p:sp>
            <p:nvSpPr>
              <p:cNvPr id="104495" name="Oval 47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96" name="AutoShape 48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4497" name="Group 49"/>
            <p:cNvGrpSpPr>
              <a:grpSpLocks/>
            </p:cNvGrpSpPr>
            <p:nvPr/>
          </p:nvGrpSpPr>
          <p:grpSpPr bwMode="auto">
            <a:xfrm>
              <a:off x="5038" y="1335"/>
              <a:ext cx="149" cy="149"/>
              <a:chOff x="2833" y="3824"/>
              <a:chExt cx="149" cy="149"/>
            </a:xfrm>
          </p:grpSpPr>
          <p:sp>
            <p:nvSpPr>
              <p:cNvPr id="104498" name="Oval 50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99" name="AutoShape 51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500" name="AutoShape 52"/>
            <p:cNvSpPr>
              <a:spLocks noChangeArrowheads="1"/>
            </p:cNvSpPr>
            <p:nvPr/>
          </p:nvSpPr>
          <p:spPr bwMode="auto">
            <a:xfrm>
              <a:off x="4526" y="967"/>
              <a:ext cx="231" cy="231"/>
            </a:xfrm>
            <a:prstGeom prst="plus">
              <a:avLst>
                <a:gd name="adj" fmla="val 40889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01" name="Rectangle 53"/>
            <p:cNvSpPr>
              <a:spLocks noChangeArrowheads="1"/>
            </p:cNvSpPr>
            <p:nvPr/>
          </p:nvSpPr>
          <p:spPr bwMode="auto">
            <a:xfrm>
              <a:off x="4506" y="2519"/>
              <a:ext cx="270" cy="56"/>
            </a:xfrm>
            <a:prstGeom prst="rect">
              <a:avLst/>
            </a:prstGeom>
            <a:solidFill>
              <a:srgbClr val="00E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502" name="Group 54"/>
          <p:cNvGrpSpPr>
            <a:grpSpLocks/>
          </p:cNvGrpSpPr>
          <p:nvPr/>
        </p:nvGrpSpPr>
        <p:grpSpPr bwMode="auto">
          <a:xfrm rot="7999445" flipV="1">
            <a:off x="2371725" y="2965450"/>
            <a:ext cx="1157288" cy="1373188"/>
            <a:chOff x="3960" y="967"/>
            <a:chExt cx="1354" cy="1608"/>
          </a:xfrm>
        </p:grpSpPr>
        <p:sp>
          <p:nvSpPr>
            <p:cNvPr id="104503" name="Oval 55"/>
            <p:cNvSpPr>
              <a:spLocks noChangeArrowheads="1"/>
            </p:cNvSpPr>
            <p:nvPr/>
          </p:nvSpPr>
          <p:spPr bwMode="auto">
            <a:xfrm>
              <a:off x="4106" y="1301"/>
              <a:ext cx="1078" cy="107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4000"/>
                <a:t>O</a:t>
              </a:r>
            </a:p>
          </p:txBody>
        </p:sp>
        <p:sp>
          <p:nvSpPr>
            <p:cNvPr id="104504" name="Oval 56"/>
            <p:cNvSpPr>
              <a:spLocks noChangeArrowheads="1"/>
            </p:cNvSpPr>
            <p:nvPr/>
          </p:nvSpPr>
          <p:spPr bwMode="auto">
            <a:xfrm>
              <a:off x="4886" y="1195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104505" name="Oval 57"/>
            <p:cNvSpPr>
              <a:spLocks noChangeArrowheads="1"/>
            </p:cNvSpPr>
            <p:nvPr/>
          </p:nvSpPr>
          <p:spPr bwMode="auto">
            <a:xfrm>
              <a:off x="3960" y="1196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grpSp>
          <p:nvGrpSpPr>
            <p:cNvPr id="104506" name="Group 58"/>
            <p:cNvGrpSpPr>
              <a:grpSpLocks/>
            </p:cNvGrpSpPr>
            <p:nvPr/>
          </p:nvGrpSpPr>
          <p:grpSpPr bwMode="auto">
            <a:xfrm>
              <a:off x="4106" y="1335"/>
              <a:ext cx="149" cy="149"/>
              <a:chOff x="2833" y="3824"/>
              <a:chExt cx="149" cy="149"/>
            </a:xfrm>
          </p:grpSpPr>
          <p:sp>
            <p:nvSpPr>
              <p:cNvPr id="104507" name="Oval 59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08" name="AutoShape 60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4509" name="Group 61"/>
            <p:cNvGrpSpPr>
              <a:grpSpLocks/>
            </p:cNvGrpSpPr>
            <p:nvPr/>
          </p:nvGrpSpPr>
          <p:grpSpPr bwMode="auto">
            <a:xfrm>
              <a:off x="5038" y="1335"/>
              <a:ext cx="149" cy="149"/>
              <a:chOff x="2833" y="3824"/>
              <a:chExt cx="149" cy="149"/>
            </a:xfrm>
          </p:grpSpPr>
          <p:sp>
            <p:nvSpPr>
              <p:cNvPr id="104510" name="Oval 62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11" name="AutoShape 63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512" name="AutoShape 64"/>
            <p:cNvSpPr>
              <a:spLocks noChangeArrowheads="1"/>
            </p:cNvSpPr>
            <p:nvPr/>
          </p:nvSpPr>
          <p:spPr bwMode="auto">
            <a:xfrm>
              <a:off x="4526" y="967"/>
              <a:ext cx="231" cy="231"/>
            </a:xfrm>
            <a:prstGeom prst="plus">
              <a:avLst>
                <a:gd name="adj" fmla="val 40889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13" name="Rectangle 65"/>
            <p:cNvSpPr>
              <a:spLocks noChangeArrowheads="1"/>
            </p:cNvSpPr>
            <p:nvPr/>
          </p:nvSpPr>
          <p:spPr bwMode="auto">
            <a:xfrm>
              <a:off x="4506" y="2519"/>
              <a:ext cx="270" cy="56"/>
            </a:xfrm>
            <a:prstGeom prst="rect">
              <a:avLst/>
            </a:prstGeom>
            <a:solidFill>
              <a:srgbClr val="00E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514" name="AutoShape 66"/>
          <p:cNvSpPr>
            <a:spLocks noChangeArrowheads="1"/>
          </p:cNvSpPr>
          <p:nvPr/>
        </p:nvSpPr>
        <p:spPr bwMode="auto">
          <a:xfrm>
            <a:off x="184150" y="6256338"/>
            <a:ext cx="8685213" cy="377825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The motion paths with some spin effects are good ways to show this concept.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7.40741E-7 L -0.11302 -0.04259 " pathEditMode="relative" rAng="0" ptsTypes="AA">
                                      <p:cBhvr>
                                        <p:cTn id="21" dur="4000" fill="hold"/>
                                        <p:tgtEl>
                                          <p:spTgt spid="1045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-2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-0.18073 -0.00208 " pathEditMode="relative" rAng="0" ptsTypes="AA">
                                      <p:cBhvr>
                                        <p:cTn id="23" dur="5000" fill="hold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-1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5185E-6 L -0.16927 0.01065 " pathEditMode="relative" rAng="0" ptsTypes="AA">
                                      <p:cBhvr>
                                        <p:cTn id="25" dur="50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5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-0.1934 0.00857 " pathEditMode="relative" rAng="0" ptsTypes="AA">
                                      <p:cBhvr>
                                        <p:cTn id="27" dur="5000" fill="hold"/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" y="4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00000">
                                      <p:cBhvr>
                                        <p:cTn id="29" dur="5000" fill="hold"/>
                                        <p:tgtEl>
                                          <p:spTgt spid="1045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63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4444E-6 L 0.12621 -0.1206 " pathEditMode="relative" rAng="0" ptsTypes="AA">
                                      <p:cBhvr>
                                        <p:cTn id="31" dur="5000" fill="hold"/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-6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33" dur="50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35" dur="5000" fill="hold"/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500000">
                                      <p:cBhvr>
                                        <p:cTn id="37" dur="5000" fill="hold"/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  <p:bldP spid="104476" grpId="0" animBg="1"/>
      <p:bldP spid="104477" grpId="0" animBg="1"/>
      <p:bldP spid="1045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sz="4000"/>
              <a:t>Wax does not repel water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700088"/>
            <a:ext cx="8856662" cy="2182812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3500">
                <a:latin typeface="Arial Narrow" pitchFamily="34" charset="0"/>
              </a:rPr>
              <a:t>We’ve heard that wax or oils repel water.  But that isn’t true.  Water is so attracted to other water molecules that anything between them is squeezed out of the way.</a:t>
            </a:r>
          </a:p>
        </p:txBody>
      </p:sp>
      <p:grpSp>
        <p:nvGrpSpPr>
          <p:cNvPr id="105476" name="Group 4"/>
          <p:cNvGrpSpPr>
            <a:grpSpLocks/>
          </p:cNvGrpSpPr>
          <p:nvPr/>
        </p:nvGrpSpPr>
        <p:grpSpPr bwMode="auto">
          <a:xfrm rot="-2425199">
            <a:off x="5038725" y="4759325"/>
            <a:ext cx="1155700" cy="1373188"/>
            <a:chOff x="3960" y="967"/>
            <a:chExt cx="1354" cy="1608"/>
          </a:xfrm>
        </p:grpSpPr>
        <p:sp>
          <p:nvSpPr>
            <p:cNvPr id="105477" name="Oval 5"/>
            <p:cNvSpPr>
              <a:spLocks noChangeArrowheads="1"/>
            </p:cNvSpPr>
            <p:nvPr/>
          </p:nvSpPr>
          <p:spPr bwMode="auto">
            <a:xfrm>
              <a:off x="4106" y="1301"/>
              <a:ext cx="1078" cy="107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4000"/>
                <a:t>O</a:t>
              </a:r>
            </a:p>
          </p:txBody>
        </p:sp>
        <p:sp>
          <p:nvSpPr>
            <p:cNvPr id="105478" name="Oval 6"/>
            <p:cNvSpPr>
              <a:spLocks noChangeArrowheads="1"/>
            </p:cNvSpPr>
            <p:nvPr/>
          </p:nvSpPr>
          <p:spPr bwMode="auto">
            <a:xfrm>
              <a:off x="4886" y="1195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105479" name="Oval 7"/>
            <p:cNvSpPr>
              <a:spLocks noChangeArrowheads="1"/>
            </p:cNvSpPr>
            <p:nvPr/>
          </p:nvSpPr>
          <p:spPr bwMode="auto">
            <a:xfrm>
              <a:off x="3960" y="1196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grpSp>
          <p:nvGrpSpPr>
            <p:cNvPr id="105480" name="Group 8"/>
            <p:cNvGrpSpPr>
              <a:grpSpLocks/>
            </p:cNvGrpSpPr>
            <p:nvPr/>
          </p:nvGrpSpPr>
          <p:grpSpPr bwMode="auto">
            <a:xfrm>
              <a:off x="4106" y="1335"/>
              <a:ext cx="149" cy="149"/>
              <a:chOff x="2833" y="3824"/>
              <a:chExt cx="149" cy="149"/>
            </a:xfrm>
          </p:grpSpPr>
          <p:sp>
            <p:nvSpPr>
              <p:cNvPr id="105481" name="Oval 9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82" name="AutoShape 10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483" name="Group 11"/>
            <p:cNvGrpSpPr>
              <a:grpSpLocks/>
            </p:cNvGrpSpPr>
            <p:nvPr/>
          </p:nvGrpSpPr>
          <p:grpSpPr bwMode="auto">
            <a:xfrm>
              <a:off x="5038" y="1335"/>
              <a:ext cx="149" cy="149"/>
              <a:chOff x="2833" y="3824"/>
              <a:chExt cx="149" cy="149"/>
            </a:xfrm>
          </p:grpSpPr>
          <p:sp>
            <p:nvSpPr>
              <p:cNvPr id="105484" name="Oval 12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85" name="AutoShape 13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486" name="AutoShape 14"/>
            <p:cNvSpPr>
              <a:spLocks noChangeArrowheads="1"/>
            </p:cNvSpPr>
            <p:nvPr/>
          </p:nvSpPr>
          <p:spPr bwMode="auto">
            <a:xfrm>
              <a:off x="4526" y="967"/>
              <a:ext cx="231" cy="231"/>
            </a:xfrm>
            <a:prstGeom prst="plus">
              <a:avLst>
                <a:gd name="adj" fmla="val 40889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7" name="Rectangle 15"/>
            <p:cNvSpPr>
              <a:spLocks noChangeArrowheads="1"/>
            </p:cNvSpPr>
            <p:nvPr/>
          </p:nvSpPr>
          <p:spPr bwMode="auto">
            <a:xfrm>
              <a:off x="4506" y="2519"/>
              <a:ext cx="270" cy="56"/>
            </a:xfrm>
            <a:prstGeom prst="rect">
              <a:avLst/>
            </a:prstGeom>
            <a:solidFill>
              <a:srgbClr val="00E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488" name="Group 16"/>
          <p:cNvGrpSpPr>
            <a:grpSpLocks/>
          </p:cNvGrpSpPr>
          <p:nvPr/>
        </p:nvGrpSpPr>
        <p:grpSpPr bwMode="auto">
          <a:xfrm rot="739711" flipV="1">
            <a:off x="3009900" y="4970463"/>
            <a:ext cx="1155700" cy="1373187"/>
            <a:chOff x="3960" y="967"/>
            <a:chExt cx="1354" cy="1608"/>
          </a:xfrm>
        </p:grpSpPr>
        <p:sp>
          <p:nvSpPr>
            <p:cNvPr id="105489" name="Oval 17"/>
            <p:cNvSpPr>
              <a:spLocks noChangeArrowheads="1"/>
            </p:cNvSpPr>
            <p:nvPr/>
          </p:nvSpPr>
          <p:spPr bwMode="auto">
            <a:xfrm>
              <a:off x="4106" y="1301"/>
              <a:ext cx="1078" cy="107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4000"/>
                <a:t>O</a:t>
              </a:r>
            </a:p>
          </p:txBody>
        </p:sp>
        <p:sp>
          <p:nvSpPr>
            <p:cNvPr id="105490" name="Oval 18"/>
            <p:cNvSpPr>
              <a:spLocks noChangeArrowheads="1"/>
            </p:cNvSpPr>
            <p:nvPr/>
          </p:nvSpPr>
          <p:spPr bwMode="auto">
            <a:xfrm>
              <a:off x="4886" y="1195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105491" name="Oval 19"/>
            <p:cNvSpPr>
              <a:spLocks noChangeArrowheads="1"/>
            </p:cNvSpPr>
            <p:nvPr/>
          </p:nvSpPr>
          <p:spPr bwMode="auto">
            <a:xfrm>
              <a:off x="3960" y="1196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grpSp>
          <p:nvGrpSpPr>
            <p:cNvPr id="105492" name="Group 20"/>
            <p:cNvGrpSpPr>
              <a:grpSpLocks/>
            </p:cNvGrpSpPr>
            <p:nvPr/>
          </p:nvGrpSpPr>
          <p:grpSpPr bwMode="auto">
            <a:xfrm>
              <a:off x="4106" y="1335"/>
              <a:ext cx="149" cy="149"/>
              <a:chOff x="2833" y="3824"/>
              <a:chExt cx="149" cy="149"/>
            </a:xfrm>
          </p:grpSpPr>
          <p:sp>
            <p:nvSpPr>
              <p:cNvPr id="105493" name="Oval 21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94" name="AutoShape 22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495" name="Group 23"/>
            <p:cNvGrpSpPr>
              <a:grpSpLocks/>
            </p:cNvGrpSpPr>
            <p:nvPr/>
          </p:nvGrpSpPr>
          <p:grpSpPr bwMode="auto">
            <a:xfrm>
              <a:off x="5038" y="1335"/>
              <a:ext cx="149" cy="149"/>
              <a:chOff x="2833" y="3824"/>
              <a:chExt cx="149" cy="149"/>
            </a:xfrm>
          </p:grpSpPr>
          <p:sp>
            <p:nvSpPr>
              <p:cNvPr id="105496" name="Oval 24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97" name="AutoShape 25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498" name="AutoShape 26"/>
            <p:cNvSpPr>
              <a:spLocks noChangeArrowheads="1"/>
            </p:cNvSpPr>
            <p:nvPr/>
          </p:nvSpPr>
          <p:spPr bwMode="auto">
            <a:xfrm>
              <a:off x="4526" y="967"/>
              <a:ext cx="231" cy="231"/>
            </a:xfrm>
            <a:prstGeom prst="plus">
              <a:avLst>
                <a:gd name="adj" fmla="val 40889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9" name="Rectangle 27"/>
            <p:cNvSpPr>
              <a:spLocks noChangeArrowheads="1"/>
            </p:cNvSpPr>
            <p:nvPr/>
          </p:nvSpPr>
          <p:spPr bwMode="auto">
            <a:xfrm>
              <a:off x="4506" y="2519"/>
              <a:ext cx="270" cy="56"/>
            </a:xfrm>
            <a:prstGeom prst="rect">
              <a:avLst/>
            </a:prstGeom>
            <a:solidFill>
              <a:srgbClr val="00E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500" name="Oval 28"/>
          <p:cNvSpPr>
            <a:spLocks noChangeArrowheads="1"/>
          </p:cNvSpPr>
          <p:nvPr/>
        </p:nvSpPr>
        <p:spPr bwMode="auto">
          <a:xfrm>
            <a:off x="3597275" y="3527425"/>
            <a:ext cx="1500188" cy="1500188"/>
          </a:xfrm>
          <a:prstGeom prst="ellipse">
            <a:avLst/>
          </a:prstGeom>
          <a:gradFill rotWithShape="1">
            <a:gsLst>
              <a:gs pos="0">
                <a:srgbClr val="CDC8A7"/>
              </a:gs>
              <a:gs pos="100000">
                <a:srgbClr val="CDC8A7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  <a:latin typeface="Times New Roman" pitchFamily="18" charset="0"/>
              </a:rPr>
              <a:t>Oil</a:t>
            </a:r>
            <a:br>
              <a:rPr lang="en-US" sz="2400">
                <a:solidFill>
                  <a:schemeClr val="bg2"/>
                </a:solidFill>
                <a:latin typeface="Times New Roman" pitchFamily="18" charset="0"/>
              </a:rPr>
            </a:br>
            <a:r>
              <a:rPr lang="en-US" sz="2400">
                <a:solidFill>
                  <a:schemeClr val="bg2"/>
                </a:solidFill>
                <a:latin typeface="Times New Roman" pitchFamily="18" charset="0"/>
              </a:rPr>
              <a:t>droplet</a:t>
            </a:r>
            <a:endParaRPr lang="en-US" sz="3200" baseline="30000">
              <a:solidFill>
                <a:schemeClr val="bg2"/>
              </a:solidFill>
              <a:latin typeface="Times New Roman" pitchFamily="18" charset="0"/>
            </a:endParaRPr>
          </a:p>
        </p:txBody>
      </p:sp>
      <p:grpSp>
        <p:nvGrpSpPr>
          <p:cNvPr id="105501" name="Group 29"/>
          <p:cNvGrpSpPr>
            <a:grpSpLocks/>
          </p:cNvGrpSpPr>
          <p:nvPr/>
        </p:nvGrpSpPr>
        <p:grpSpPr bwMode="auto">
          <a:xfrm rot="3701018" flipV="1">
            <a:off x="2101850" y="4244975"/>
            <a:ext cx="1157288" cy="1373188"/>
            <a:chOff x="3960" y="967"/>
            <a:chExt cx="1354" cy="1608"/>
          </a:xfrm>
        </p:grpSpPr>
        <p:sp>
          <p:nvSpPr>
            <p:cNvPr id="105502" name="Oval 30"/>
            <p:cNvSpPr>
              <a:spLocks noChangeArrowheads="1"/>
            </p:cNvSpPr>
            <p:nvPr/>
          </p:nvSpPr>
          <p:spPr bwMode="auto">
            <a:xfrm>
              <a:off x="4106" y="1301"/>
              <a:ext cx="1078" cy="107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4000"/>
                <a:t>O</a:t>
              </a:r>
            </a:p>
          </p:txBody>
        </p:sp>
        <p:sp>
          <p:nvSpPr>
            <p:cNvPr id="105503" name="Oval 31"/>
            <p:cNvSpPr>
              <a:spLocks noChangeArrowheads="1"/>
            </p:cNvSpPr>
            <p:nvPr/>
          </p:nvSpPr>
          <p:spPr bwMode="auto">
            <a:xfrm>
              <a:off x="4886" y="1195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105504" name="Oval 32"/>
            <p:cNvSpPr>
              <a:spLocks noChangeArrowheads="1"/>
            </p:cNvSpPr>
            <p:nvPr/>
          </p:nvSpPr>
          <p:spPr bwMode="auto">
            <a:xfrm>
              <a:off x="3960" y="1196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grpSp>
          <p:nvGrpSpPr>
            <p:cNvPr id="105505" name="Group 33"/>
            <p:cNvGrpSpPr>
              <a:grpSpLocks/>
            </p:cNvGrpSpPr>
            <p:nvPr/>
          </p:nvGrpSpPr>
          <p:grpSpPr bwMode="auto">
            <a:xfrm>
              <a:off x="4106" y="1335"/>
              <a:ext cx="149" cy="149"/>
              <a:chOff x="2833" y="3824"/>
              <a:chExt cx="149" cy="149"/>
            </a:xfrm>
          </p:grpSpPr>
          <p:sp>
            <p:nvSpPr>
              <p:cNvPr id="105506" name="Oval 34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07" name="AutoShape 35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508" name="Group 36"/>
            <p:cNvGrpSpPr>
              <a:grpSpLocks/>
            </p:cNvGrpSpPr>
            <p:nvPr/>
          </p:nvGrpSpPr>
          <p:grpSpPr bwMode="auto">
            <a:xfrm>
              <a:off x="5038" y="1335"/>
              <a:ext cx="149" cy="149"/>
              <a:chOff x="2833" y="3824"/>
              <a:chExt cx="149" cy="149"/>
            </a:xfrm>
          </p:grpSpPr>
          <p:sp>
            <p:nvSpPr>
              <p:cNvPr id="105509" name="Oval 37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10" name="AutoShape 38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511" name="AutoShape 39"/>
            <p:cNvSpPr>
              <a:spLocks noChangeArrowheads="1"/>
            </p:cNvSpPr>
            <p:nvPr/>
          </p:nvSpPr>
          <p:spPr bwMode="auto">
            <a:xfrm>
              <a:off x="4526" y="967"/>
              <a:ext cx="231" cy="231"/>
            </a:xfrm>
            <a:prstGeom prst="plus">
              <a:avLst>
                <a:gd name="adj" fmla="val 40889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12" name="Rectangle 40"/>
            <p:cNvSpPr>
              <a:spLocks noChangeArrowheads="1"/>
            </p:cNvSpPr>
            <p:nvPr/>
          </p:nvSpPr>
          <p:spPr bwMode="auto">
            <a:xfrm>
              <a:off x="4506" y="2519"/>
              <a:ext cx="270" cy="56"/>
            </a:xfrm>
            <a:prstGeom prst="rect">
              <a:avLst/>
            </a:prstGeom>
            <a:solidFill>
              <a:srgbClr val="00E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513" name="Group 41"/>
          <p:cNvGrpSpPr>
            <a:grpSpLocks/>
          </p:cNvGrpSpPr>
          <p:nvPr/>
        </p:nvGrpSpPr>
        <p:grpSpPr bwMode="auto">
          <a:xfrm rot="14865393">
            <a:off x="5214144" y="3247231"/>
            <a:ext cx="1155700" cy="1373188"/>
            <a:chOff x="3960" y="967"/>
            <a:chExt cx="1354" cy="1608"/>
          </a:xfrm>
        </p:grpSpPr>
        <p:sp>
          <p:nvSpPr>
            <p:cNvPr id="105514" name="Oval 42"/>
            <p:cNvSpPr>
              <a:spLocks noChangeArrowheads="1"/>
            </p:cNvSpPr>
            <p:nvPr/>
          </p:nvSpPr>
          <p:spPr bwMode="auto">
            <a:xfrm>
              <a:off x="4106" y="1301"/>
              <a:ext cx="1078" cy="107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4000"/>
                <a:t>O</a:t>
              </a:r>
            </a:p>
          </p:txBody>
        </p:sp>
        <p:sp>
          <p:nvSpPr>
            <p:cNvPr id="105515" name="Oval 43"/>
            <p:cNvSpPr>
              <a:spLocks noChangeArrowheads="1"/>
            </p:cNvSpPr>
            <p:nvPr/>
          </p:nvSpPr>
          <p:spPr bwMode="auto">
            <a:xfrm>
              <a:off x="4886" y="1195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105516" name="Oval 44"/>
            <p:cNvSpPr>
              <a:spLocks noChangeArrowheads="1"/>
            </p:cNvSpPr>
            <p:nvPr/>
          </p:nvSpPr>
          <p:spPr bwMode="auto">
            <a:xfrm>
              <a:off x="3960" y="1196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grpSp>
          <p:nvGrpSpPr>
            <p:cNvPr id="105517" name="Group 45"/>
            <p:cNvGrpSpPr>
              <a:grpSpLocks/>
            </p:cNvGrpSpPr>
            <p:nvPr/>
          </p:nvGrpSpPr>
          <p:grpSpPr bwMode="auto">
            <a:xfrm>
              <a:off x="4106" y="1335"/>
              <a:ext cx="149" cy="149"/>
              <a:chOff x="2833" y="3824"/>
              <a:chExt cx="149" cy="149"/>
            </a:xfrm>
          </p:grpSpPr>
          <p:sp>
            <p:nvSpPr>
              <p:cNvPr id="105518" name="Oval 46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19" name="AutoShape 47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520" name="Group 48"/>
            <p:cNvGrpSpPr>
              <a:grpSpLocks/>
            </p:cNvGrpSpPr>
            <p:nvPr/>
          </p:nvGrpSpPr>
          <p:grpSpPr bwMode="auto">
            <a:xfrm>
              <a:off x="5038" y="1335"/>
              <a:ext cx="149" cy="149"/>
              <a:chOff x="2833" y="3824"/>
              <a:chExt cx="149" cy="149"/>
            </a:xfrm>
          </p:grpSpPr>
          <p:sp>
            <p:nvSpPr>
              <p:cNvPr id="105521" name="Oval 49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22" name="AutoShape 50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523" name="AutoShape 51"/>
            <p:cNvSpPr>
              <a:spLocks noChangeArrowheads="1"/>
            </p:cNvSpPr>
            <p:nvPr/>
          </p:nvSpPr>
          <p:spPr bwMode="auto">
            <a:xfrm>
              <a:off x="4526" y="967"/>
              <a:ext cx="231" cy="231"/>
            </a:xfrm>
            <a:prstGeom prst="plus">
              <a:avLst>
                <a:gd name="adj" fmla="val 40889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24" name="Rectangle 52"/>
            <p:cNvSpPr>
              <a:spLocks noChangeArrowheads="1"/>
            </p:cNvSpPr>
            <p:nvPr/>
          </p:nvSpPr>
          <p:spPr bwMode="auto">
            <a:xfrm>
              <a:off x="4506" y="2519"/>
              <a:ext cx="270" cy="56"/>
            </a:xfrm>
            <a:prstGeom prst="rect">
              <a:avLst/>
            </a:prstGeom>
            <a:solidFill>
              <a:srgbClr val="00E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525" name="Group 53"/>
          <p:cNvGrpSpPr>
            <a:grpSpLocks/>
          </p:cNvGrpSpPr>
          <p:nvPr/>
        </p:nvGrpSpPr>
        <p:grpSpPr bwMode="auto">
          <a:xfrm rot="7999445" flipV="1">
            <a:off x="2371725" y="2965450"/>
            <a:ext cx="1157288" cy="1373188"/>
            <a:chOff x="3960" y="967"/>
            <a:chExt cx="1354" cy="1608"/>
          </a:xfrm>
        </p:grpSpPr>
        <p:sp>
          <p:nvSpPr>
            <p:cNvPr id="105526" name="Oval 54"/>
            <p:cNvSpPr>
              <a:spLocks noChangeArrowheads="1"/>
            </p:cNvSpPr>
            <p:nvPr/>
          </p:nvSpPr>
          <p:spPr bwMode="auto">
            <a:xfrm>
              <a:off x="4106" y="1301"/>
              <a:ext cx="1078" cy="107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4000"/>
                <a:t>O</a:t>
              </a:r>
            </a:p>
          </p:txBody>
        </p:sp>
        <p:sp>
          <p:nvSpPr>
            <p:cNvPr id="105527" name="Oval 55"/>
            <p:cNvSpPr>
              <a:spLocks noChangeArrowheads="1"/>
            </p:cNvSpPr>
            <p:nvPr/>
          </p:nvSpPr>
          <p:spPr bwMode="auto">
            <a:xfrm>
              <a:off x="4886" y="1195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105528" name="Oval 56"/>
            <p:cNvSpPr>
              <a:spLocks noChangeArrowheads="1"/>
            </p:cNvSpPr>
            <p:nvPr/>
          </p:nvSpPr>
          <p:spPr bwMode="auto">
            <a:xfrm>
              <a:off x="3960" y="1196"/>
              <a:ext cx="428" cy="42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shade val="12157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grpSp>
          <p:nvGrpSpPr>
            <p:cNvPr id="105529" name="Group 57"/>
            <p:cNvGrpSpPr>
              <a:grpSpLocks/>
            </p:cNvGrpSpPr>
            <p:nvPr/>
          </p:nvGrpSpPr>
          <p:grpSpPr bwMode="auto">
            <a:xfrm>
              <a:off x="4106" y="1335"/>
              <a:ext cx="149" cy="149"/>
              <a:chOff x="2833" y="3824"/>
              <a:chExt cx="149" cy="149"/>
            </a:xfrm>
          </p:grpSpPr>
          <p:sp>
            <p:nvSpPr>
              <p:cNvPr id="105530" name="Oval 58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31" name="AutoShape 59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532" name="Group 60"/>
            <p:cNvGrpSpPr>
              <a:grpSpLocks/>
            </p:cNvGrpSpPr>
            <p:nvPr/>
          </p:nvGrpSpPr>
          <p:grpSpPr bwMode="auto">
            <a:xfrm>
              <a:off x="5038" y="1335"/>
              <a:ext cx="149" cy="149"/>
              <a:chOff x="2833" y="3824"/>
              <a:chExt cx="149" cy="149"/>
            </a:xfrm>
          </p:grpSpPr>
          <p:sp>
            <p:nvSpPr>
              <p:cNvPr id="105533" name="Oval 61"/>
              <p:cNvSpPr>
                <a:spLocks noChangeArrowheads="1"/>
              </p:cNvSpPr>
              <p:nvPr/>
            </p:nvSpPr>
            <p:spPr bwMode="auto">
              <a:xfrm>
                <a:off x="2833" y="3824"/>
                <a:ext cx="149" cy="149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34" name="AutoShape 62"/>
              <p:cNvSpPr>
                <a:spLocks noChangeArrowheads="1"/>
              </p:cNvSpPr>
              <p:nvPr/>
            </p:nvSpPr>
            <p:spPr bwMode="auto">
              <a:xfrm>
                <a:off x="2852" y="3842"/>
                <a:ext cx="112" cy="112"/>
              </a:xfrm>
              <a:prstGeom prst="plus">
                <a:avLst>
                  <a:gd name="adj" fmla="val 40889"/>
                </a:avLst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535" name="AutoShape 63"/>
            <p:cNvSpPr>
              <a:spLocks noChangeArrowheads="1"/>
            </p:cNvSpPr>
            <p:nvPr/>
          </p:nvSpPr>
          <p:spPr bwMode="auto">
            <a:xfrm>
              <a:off x="4526" y="967"/>
              <a:ext cx="231" cy="231"/>
            </a:xfrm>
            <a:prstGeom prst="plus">
              <a:avLst>
                <a:gd name="adj" fmla="val 40889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36" name="Rectangle 64"/>
            <p:cNvSpPr>
              <a:spLocks noChangeArrowheads="1"/>
            </p:cNvSpPr>
            <p:nvPr/>
          </p:nvSpPr>
          <p:spPr bwMode="auto">
            <a:xfrm>
              <a:off x="4506" y="2519"/>
              <a:ext cx="270" cy="56"/>
            </a:xfrm>
            <a:prstGeom prst="rect">
              <a:avLst/>
            </a:prstGeom>
            <a:solidFill>
              <a:srgbClr val="00E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537" name="AutoShape 65"/>
          <p:cNvSpPr>
            <a:spLocks noChangeArrowheads="1"/>
          </p:cNvSpPr>
          <p:nvPr/>
        </p:nvSpPr>
        <p:spPr bwMode="auto">
          <a:xfrm>
            <a:off x="6464300" y="4316413"/>
            <a:ext cx="2390775" cy="1204912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Simple motion paths with some spin makes this concept easier to understand. 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11111E-6 L 2.77778E-6 -0.27963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8148E-6 L -0.09028 0.00208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9027 0.01296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12" dur="5000" fill="hold"/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48148E-6 L 0.10156 -0.02801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-1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200000">
                                      <p:cBhvr>
                                        <p:cTn id="16" dur="5000" fill="hold"/>
                                        <p:tgtEl>
                                          <p:spTgt spid="1055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200000">
                                      <p:cBhvr>
                                        <p:cTn id="18" dur="5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0.08056 0.01296 " pathEditMode="relative" rAng="0" ptsTypes="AA">
                                      <p:cBhvr>
                                        <p:cTn id="20" dur="5000" fill="hold"/>
                                        <p:tgtEl>
                                          <p:spTgt spid="1055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22" dur="5000" fill="hold"/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5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00" grpId="0" animBg="1"/>
      <p:bldP spid="105537" grpId="0" animBg="1"/>
    </p:bldLst>
  </p:timing>
</p:sld>
</file>

<file path=ppt/theme/theme1.xml><?xml version="1.0" encoding="utf-8"?>
<a:theme xmlns:a="http://schemas.openxmlformats.org/drawingml/2006/main" name="5_Default Design">
  <a:themeElements>
    <a:clrScheme name="5_Default Desig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5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218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Times New Roman</vt:lpstr>
      <vt:lpstr>Arial Narrow</vt:lpstr>
      <vt:lpstr>OCR A Extended</vt:lpstr>
      <vt:lpstr>Wingdings</vt:lpstr>
      <vt:lpstr>5_Default Design</vt:lpstr>
      <vt:lpstr>Water:  the Universal Solvent</vt:lpstr>
      <vt:lpstr>Water:  the Universal Solvent</vt:lpstr>
      <vt:lpstr>Wax does not repel water</vt:lpstr>
    </vt:vector>
  </TitlesOfParts>
  <Company>Mesa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 Costello</dc:creator>
  <cp:lastModifiedBy>Elizabeth.Mcwilliams</cp:lastModifiedBy>
  <cp:revision>38</cp:revision>
  <dcterms:created xsi:type="dcterms:W3CDTF">2005-11-26T18:03:14Z</dcterms:created>
  <dcterms:modified xsi:type="dcterms:W3CDTF">2010-06-16T15:29:54Z</dcterms:modified>
</cp:coreProperties>
</file>