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CBA7-67B7-4EEA-BA89-E57F81D517EA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29FBB-1D74-411F-9F05-F7C13068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9FBB-1D74-411F-9F05-F7C13068A7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38DE-1397-4550-853C-CFF36BAFC88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6402-5410-4C5A-AB08-E755809D6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Wind Energy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“Our universe is a sea of energy-free, clean energy.  It is all out there waiting for us to set sail upon it.” </a:t>
            </a:r>
          </a:p>
          <a:p>
            <a:r>
              <a:rPr lang="en-US" dirty="0" smtClean="0"/>
              <a:t>-Robert Adams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952742">
            <a:off x="6374774" y="725698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60097" y="185692"/>
            <a:ext cx="3158358" cy="2100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505199" y="2153405"/>
            <a:ext cx="2733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vertical-axis wind turbines</a:t>
            </a:r>
            <a:endParaRPr lang="en-US" sz="1200" dirty="0"/>
          </a:p>
        </p:txBody>
      </p:sp>
      <p:pic>
        <p:nvPicPr>
          <p:cNvPr id="5" name="Picture 2" descr="http://www.blogcdn.com/green.autoblog.com/media/2007/04/turbine_freeway_structure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717871">
            <a:off x="356310" y="669739"/>
            <a:ext cx="2587625" cy="194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412725">
            <a:off x="1466712" y="238129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Arizona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Curtailment of wind turbine speeds in peak bat traffic time accounts to only 0.3% of total annual power output (according to EB Arnett, et al</a:t>
            </a:r>
            <a:endParaRPr lang="en-US" dirty="0"/>
          </a:p>
        </p:txBody>
      </p:sp>
      <p:pic>
        <p:nvPicPr>
          <p:cNvPr id="4" name="Picture 3" descr="DSCN2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371850"/>
            <a:ext cx="4255008" cy="3191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According to the Environmental Protection Agency (EPA):  </a:t>
            </a:r>
          </a:p>
          <a:p>
            <a:r>
              <a:rPr lang="en-US" dirty="0" smtClean="0"/>
              <a:t>warm air moves towards cooler air</a:t>
            </a:r>
          </a:p>
          <a:p>
            <a:r>
              <a:rPr lang="en-US" dirty="0" smtClean="0"/>
              <a:t>Earth rotation + {Earth heated unevenly by sun(seasons + cloud cover)} = movement of air (aka wind!)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http://www1.eere.energy.gov/windandhydro/wind_animation.html</a:t>
            </a:r>
            <a:endParaRPr lang="en-US" sz="1000" dirty="0"/>
          </a:p>
        </p:txBody>
      </p:sp>
      <p:pic>
        <p:nvPicPr>
          <p:cNvPr id="4" name="Content Placeholder 3" descr="turbine anim pi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219200"/>
            <a:ext cx="6599339" cy="45297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_windmap80m_561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533400"/>
            <a:ext cx="7162800" cy="5656186"/>
          </a:xfrm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538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http://www.windpoweringamerica.gov/wind_maps.asp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1828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kph</a:t>
            </a:r>
            <a:r>
              <a:rPr lang="en-US" dirty="0" smtClean="0"/>
              <a:t> (2 m/s) minimum is required to start rotating (cut-in speed) most small wind turbines</a:t>
            </a:r>
          </a:p>
          <a:p>
            <a:endParaRPr lang="en-US" dirty="0" smtClean="0"/>
          </a:p>
          <a:p>
            <a:r>
              <a:rPr lang="en-US" sz="1400" dirty="0" smtClean="0"/>
              <a:t>http://www.level.org.nz/energy/renewable-electricity-generation/wind-turbine-systems/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(according to the EPA)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fuels are combusted and no water is necessary to create electricity (movement of blades through wind turns the generator that produces the electricity)</a:t>
            </a:r>
          </a:p>
          <a:p>
            <a:endParaRPr lang="en-US" dirty="0" smtClean="0"/>
          </a:p>
          <a:p>
            <a:r>
              <a:rPr lang="en-US" dirty="0" smtClean="0"/>
              <a:t> installed wind cost is between 2-6 cents/kWh  (vs. 5-7 cents/kWh of the cheapest fossil fuel-based energy- CNG)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Benefits</a:t>
            </a:r>
            <a:r>
              <a:rPr lang="en-US" dirty="0" smtClean="0"/>
              <a:t> (</a:t>
            </a:r>
            <a:r>
              <a:rPr lang="en-US" sz="3600" dirty="0" smtClean="0"/>
              <a:t>according to National Atlas)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“Wind power helps the environment by producing electricity without producing pollution.”</a:t>
            </a:r>
          </a:p>
          <a:p>
            <a:endParaRPr lang="en-US" dirty="0"/>
          </a:p>
          <a:p>
            <a:r>
              <a:rPr lang="en-US" dirty="0" smtClean="0"/>
              <a:t>“Noise, which was a problem with older turbine designs, has mostly been eliminated through improved engineering.”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Benefits (according to National Academies Press)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“Unlike fossil fuels, wind energy does not generate atmospheric contaminants or thermal pollution.”</a:t>
            </a:r>
          </a:p>
          <a:p>
            <a:endParaRPr lang="en-US" dirty="0"/>
          </a:p>
          <a:p>
            <a:r>
              <a:rPr lang="en-US" dirty="0" smtClean="0"/>
              <a:t>“Some environmental effects of wind-energy facilities, especially those from transportation (roads to and from plants) and transmission (roads or clearings for transmission lines) are common to all electricity-generation plants.”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Benefits (according to the US Dept. of Energy)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Colorado Public Service Commission conducted a study indicating that “wind energy provided the lowest cost of any new generation resource.”</a:t>
            </a:r>
          </a:p>
          <a:p>
            <a:endParaRPr lang="en-US" dirty="0"/>
          </a:p>
          <a:p>
            <a:r>
              <a:rPr lang="en-US" dirty="0" smtClean="0"/>
              <a:t>An ongoing research project is trying to evaluate evidence, if any, that bats are negatively affected by wind turbines and wind farms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&lt;1 in 30,000 birds are killed due to wind farms (as compared to the nearly 800+ in 30,000 birds dying to due to impact with residential and commercial windows.)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Aesthetics?</a:t>
            </a:r>
            <a:endParaRPr lang="en-US" dirty="0"/>
          </a:p>
        </p:txBody>
      </p:sp>
      <p:pic>
        <p:nvPicPr>
          <p:cNvPr id="4" name="Content Placeholder 3" descr="wolfridge-turbineatsunset9-m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8187" r="-18187"/>
          <a:stretch>
            <a:fillRect/>
          </a:stretch>
        </p:blipFill>
        <p:spPr>
          <a:xfrm rot="5400000">
            <a:off x="-1238383" y="1924182"/>
            <a:ext cx="6858003" cy="3771638"/>
          </a:xfrm>
        </p:spPr>
      </p:pic>
      <p:sp>
        <p:nvSpPr>
          <p:cNvPr id="7" name="TextBox 6"/>
          <p:cNvSpPr txBox="1"/>
          <p:nvPr/>
        </p:nvSpPr>
        <p:spPr>
          <a:xfrm>
            <a:off x="4343400" y="3352800"/>
            <a:ext cx="88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vs</a:t>
            </a:r>
            <a:endParaRPr lang="en-US" sz="2400" b="1" dirty="0"/>
          </a:p>
        </p:txBody>
      </p:sp>
      <p:pic>
        <p:nvPicPr>
          <p:cNvPr id="8" name="Picture 7" descr="oakhill-loadinglignite-mw.JPG"/>
          <p:cNvPicPr>
            <a:picLocks noChangeAspect="1"/>
          </p:cNvPicPr>
          <p:nvPr/>
        </p:nvPicPr>
        <p:blipFill>
          <a:blip r:embed="rId4" cstate="print"/>
          <a:srcRect l="1538" t="32601" r="18428"/>
          <a:stretch>
            <a:fillRect/>
          </a:stretch>
        </p:blipFill>
        <p:spPr>
          <a:xfrm rot="20962783">
            <a:off x="6150609" y="2743191"/>
            <a:ext cx="2635359" cy="1664474"/>
          </a:xfrm>
          <a:prstGeom prst="rect">
            <a:avLst/>
          </a:prstGeom>
        </p:spPr>
      </p:pic>
      <p:pic>
        <p:nvPicPr>
          <p:cNvPr id="9" name="Picture 8" descr="kilgore-viewofrigs-mw.JPG"/>
          <p:cNvPicPr>
            <a:picLocks noChangeAspect="1"/>
          </p:cNvPicPr>
          <p:nvPr/>
        </p:nvPicPr>
        <p:blipFill>
          <a:blip r:embed="rId5" cstate="print"/>
          <a:srcRect l="5684" t="15157" b="9059"/>
          <a:stretch>
            <a:fillRect/>
          </a:stretch>
        </p:blipFill>
        <p:spPr>
          <a:xfrm rot="999649">
            <a:off x="5804187" y="1168734"/>
            <a:ext cx="2528888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8139">
            <a:off x="5870380" y="4605230"/>
            <a:ext cx="2466935" cy="1638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2438400"/>
            <a:ext cx="132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Kilgore, TX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343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Oak Hill Mine, TX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248400"/>
            <a:ext cx="262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Wolf Ridge Wind Farm, TX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404</Words>
  <Application>Microsoft Macintosh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Wind Energy</vt:lpstr>
      <vt:lpstr>Wind</vt:lpstr>
      <vt:lpstr>http://www1.eere.energy.gov/windandhydro/wind_animation.html</vt:lpstr>
      <vt:lpstr>Slide 4</vt:lpstr>
      <vt:lpstr>Benefits (according to the EPA)</vt:lpstr>
      <vt:lpstr>Benefits (according to National Atlas)</vt:lpstr>
      <vt:lpstr>Benefits (according to National Academies Press)</vt:lpstr>
      <vt:lpstr>Benefits (according to the US Dept. of Energy)</vt:lpstr>
      <vt:lpstr>Aesthetics?</vt:lpstr>
      <vt:lpstr>Bat mortality</vt:lpstr>
    </vt:vector>
  </TitlesOfParts>
  <Company>Texas Christian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Energy</dc:title>
  <dc:creator>Valued Acer Customer</dc:creator>
  <cp:lastModifiedBy>Valued Acer Customer</cp:lastModifiedBy>
  <cp:revision>8</cp:revision>
  <dcterms:created xsi:type="dcterms:W3CDTF">2011-08-05T11:52:50Z</dcterms:created>
  <dcterms:modified xsi:type="dcterms:W3CDTF">2011-08-05T13:14:15Z</dcterms:modified>
</cp:coreProperties>
</file>